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7" r:id="rId5"/>
    <p:sldId id="293" r:id="rId6"/>
    <p:sldId id="279" r:id="rId7"/>
    <p:sldId id="283" r:id="rId8"/>
    <p:sldId id="282" r:id="rId9"/>
    <p:sldId id="286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8" r:id="rId21"/>
    <p:sldId id="309" r:id="rId22"/>
    <p:sldId id="306" r:id="rId23"/>
    <p:sldId id="307" r:id="rId24"/>
    <p:sldId id="310" r:id="rId25"/>
    <p:sldId id="311" r:id="rId26"/>
    <p:sldId id="312" r:id="rId27"/>
    <p:sldId id="313" r:id="rId28"/>
    <p:sldId id="314" r:id="rId29"/>
    <p:sldId id="262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9DE37-7068-4714-91DB-1145D6BFD5F0}" v="67" dt="2025-07-22T23:58:17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94" autoAdjust="0"/>
  </p:normalViewPr>
  <p:slideViewPr>
    <p:cSldViewPr snapToGrid="0">
      <p:cViewPr varScale="1">
        <p:scale>
          <a:sx n="56" d="100"/>
          <a:sy n="56" d="100"/>
        </p:scale>
        <p:origin x="1272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9NdYQ7AGak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QCLKzRABPs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ermanosmaristas-my.sharepoint.com/:w:/g/personal/lhuertass_fmsnor_org/EZKVjyJN73VEq2rcBC9lqkIBiTxAl9r9lc0Xn8BccxgA2w?e=JQKfK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DDE03CA1-6503-1A90-5127-24FEB80F2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48" y="1293040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752728" y="4123262"/>
            <a:ext cx="1068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CRÍTICA</a:t>
            </a:r>
            <a:b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4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AE8F7B-76DC-D996-5CE9-9AA233880D18}"/>
              </a:ext>
            </a:extLst>
          </p:cNvPr>
          <p:cNvSpPr txBox="1"/>
          <p:nvPr/>
        </p:nvSpPr>
        <p:spPr>
          <a:xfrm>
            <a:off x="3822700" y="399841"/>
            <a:ext cx="7524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65E014E7-C3B1-5B55-9815-D371D9D20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6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úsica de Fondo Instrumental Inspiradora - Música para Videos">
            <a:hlinkClick r:id="" action="ppaction://media"/>
            <a:extLst>
              <a:ext uri="{FF2B5EF4-FFF2-40B4-BE49-F238E27FC236}">
                <a16:creationId xmlns:a16="http://schemas.microsoft.com/office/drawing/2014/main" id="{F2C4B546-A682-D8A3-0094-65430FBAEE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913" y="5315310"/>
            <a:ext cx="609600" cy="609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48C3941-6868-9CD4-5904-5257487F7DD6}"/>
              </a:ext>
            </a:extLst>
          </p:cNvPr>
          <p:cNvSpPr txBox="1"/>
          <p:nvPr/>
        </p:nvSpPr>
        <p:spPr>
          <a:xfrm>
            <a:off x="1691057" y="1443841"/>
            <a:ext cx="97176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3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DESARROLLO- EXPLORO Y CONSTRUYO:</a:t>
            </a:r>
            <a:endParaRPr lang="es-MX" sz="3600" b="0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explica que los signos de admiración se usan para expresar </a:t>
            </a:r>
            <a:r>
              <a:rPr lang="es-MX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sorpresa, alegría, miedo, emoción, enojo, etc.</a:t>
            </a:r>
            <a:endParaRPr lang="es-MX" sz="2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-Se escriben </a:t>
            </a:r>
            <a:r>
              <a:rPr lang="es-MX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 inicio y al final</a:t>
            </a: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de las oraciones:</a:t>
            </a:r>
          </a:p>
          <a:p>
            <a:pPr algn="l">
              <a:buNone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Ejemplo: ¡Qué bonito! ¡Corre rápido!</a:t>
            </a:r>
          </a:p>
          <a:p>
            <a:pPr algn="l">
              <a:buNone/>
            </a:pPr>
            <a:endParaRPr lang="es-MX" sz="2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Concepto para el cuaderno:</a:t>
            </a:r>
          </a:p>
          <a:p>
            <a:pPr algn="l"/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Los signos de admiración (¡ !) sirven para expresar emociones como alegría, sorpresa o miedo. Siempre se escriben al inicio y al final de la oración.</a:t>
            </a:r>
          </a:p>
        </p:txBody>
      </p:sp>
    </p:spTree>
    <p:extLst>
      <p:ext uri="{BB962C8B-B14F-4D97-AF65-F5344CB8AC3E}">
        <p14:creationId xmlns:p14="http://schemas.microsoft.com/office/powerpoint/2010/main" val="11234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04B4C78-DD54-5E39-744F-254B4F51316C}"/>
              </a:ext>
            </a:extLst>
          </p:cNvPr>
          <p:cNvSpPr txBox="1"/>
          <p:nvPr/>
        </p:nvSpPr>
        <p:spPr>
          <a:xfrm>
            <a:off x="1669211" y="1228397"/>
            <a:ext cx="91425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36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Actividad en clase:</a:t>
            </a:r>
            <a:endParaRPr lang="es-MX" sz="3600" b="0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“¡Completa con emoción!”</a:t>
            </a:r>
            <a:endParaRPr lang="es-MX" sz="2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cada estudiante se le asigna una situación (cumpleaños, una sorpresa, una caída, una fiesta).</a:t>
            </a:r>
          </a:p>
          <a:p>
            <a:pPr algn="l">
              <a:buNone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Tienen que escribir una frase con signos de admiración que exprese la emoción de la situación y lo dibuja.</a:t>
            </a:r>
          </a:p>
          <a:p>
            <a:pPr algn="l">
              <a:buNone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Ejemplo:</a:t>
            </a:r>
          </a:p>
          <a:p>
            <a:pPr algn="l">
              <a:buNone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Dibujo: torta de cumpleaños</a:t>
            </a:r>
          </a:p>
          <a:p>
            <a:pPr algn="l">
              <a:buNone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Frase: ¡Feliz cumpleaños mamá!</a:t>
            </a:r>
          </a:p>
          <a:p>
            <a:pPr algn="l"/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s-MX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Luego subrayan los signos de admiración con color.</a:t>
            </a:r>
            <a:endParaRPr lang="es-MX" sz="2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B072E-1331-51D7-B067-E97B6D03E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9FFCCA77-EB9D-22C5-71E0-FD34057A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E68B109-AC53-7ADF-B213-2270B230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0427B23-B567-CB26-F510-69FA89A40025}"/>
              </a:ext>
            </a:extLst>
          </p:cNvPr>
          <p:cNvSpPr txBox="1"/>
          <p:nvPr/>
        </p:nvSpPr>
        <p:spPr>
          <a:xfrm>
            <a:off x="1693574" y="1115961"/>
            <a:ext cx="944161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400" b="1" dirty="0">
                <a:effectLst/>
                <a:latin typeface="Roboto" panose="02000000000000000000" pitchFamily="2" charset="0"/>
              </a:rPr>
              <a:t>Retroalimentación (5-7 min)</a:t>
            </a:r>
          </a:p>
          <a:p>
            <a:pPr>
              <a:buNone/>
            </a:pPr>
            <a:r>
              <a:rPr lang="es-MX" sz="2400" dirty="0">
                <a:effectLst/>
                <a:latin typeface="Roboto" panose="02000000000000000000" pitchFamily="2" charset="0"/>
              </a:rPr>
              <a:t>Se les pregunta a los niños: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dirty="0">
                <a:effectLst/>
                <a:latin typeface="Roboto" panose="02000000000000000000" pitchFamily="2" charset="0"/>
              </a:rPr>
              <a:t>¿Qué emoción expresaron con su frase?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dirty="0">
                <a:effectLst/>
                <a:latin typeface="Roboto" panose="02000000000000000000" pitchFamily="2" charset="0"/>
              </a:rPr>
              <a:t>¿Dónde van los signos de admiración?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dirty="0">
                <a:effectLst/>
                <a:latin typeface="Roboto" panose="02000000000000000000" pitchFamily="2" charset="0"/>
              </a:rPr>
              <a:t>¿Se pueden usar para decir algo triste?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2400" dirty="0">
                <a:effectLst/>
                <a:latin typeface="Roboto" panose="02000000000000000000" pitchFamily="2" charset="0"/>
              </a:rPr>
              <a:t>Se resaltan los logros y se aclaran errores comunes.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2400" dirty="0">
              <a:effectLst/>
              <a:latin typeface="Roboto" panose="02000000000000000000" pitchFamily="2" charset="0"/>
            </a:endParaRPr>
          </a:p>
          <a:p>
            <a:pPr>
              <a:buNone/>
            </a:pPr>
            <a:r>
              <a:rPr lang="es-MX" sz="2400" b="1" dirty="0">
                <a:effectLst/>
                <a:latin typeface="Roboto" panose="02000000000000000000" pitchFamily="2" charset="0"/>
              </a:rPr>
              <a:t>Cierre / Significo:</a:t>
            </a:r>
          </a:p>
          <a:p>
            <a:pPr>
              <a:buNone/>
            </a:pPr>
            <a:r>
              <a:rPr lang="es-MX" sz="2400" dirty="0">
                <a:effectLst/>
                <a:latin typeface="Roboto" panose="02000000000000000000" pitchFamily="2" charset="0"/>
              </a:rPr>
              <a:t>Dinámica: </a:t>
            </a:r>
            <a:r>
              <a:rPr lang="es-MX" sz="2400" b="1" dirty="0">
                <a:effectLst/>
                <a:latin typeface="Roboto" panose="02000000000000000000" pitchFamily="2" charset="0"/>
              </a:rPr>
              <a:t>“Mi frase admirada”</a:t>
            </a:r>
            <a:endParaRPr lang="es-MX" sz="2400" dirty="0">
              <a:effectLst/>
              <a:latin typeface="Roboto" panose="02000000000000000000" pitchFamily="2" charset="0"/>
            </a:endParaRPr>
          </a:p>
          <a:p>
            <a:pPr>
              <a:buNone/>
            </a:pPr>
            <a:r>
              <a:rPr lang="es-MX" sz="2400" dirty="0">
                <a:effectLst/>
                <a:latin typeface="Roboto" panose="02000000000000000000" pitchFamily="2" charset="0"/>
              </a:rPr>
              <a:t>Cada niño dice oralmente una frase con signos de admiración.</a:t>
            </a:r>
          </a:p>
          <a:p>
            <a:pPr>
              <a:buNone/>
            </a:pPr>
            <a:r>
              <a:rPr lang="es-MX" sz="2400" dirty="0">
                <a:effectLst/>
                <a:latin typeface="Roboto" panose="02000000000000000000" pitchFamily="2" charset="0"/>
              </a:rPr>
              <a:t>Ejemplo:</a:t>
            </a:r>
          </a:p>
          <a:p>
            <a:pPr>
              <a:buNone/>
            </a:pPr>
            <a:r>
              <a:rPr lang="es-MX" sz="2400" dirty="0">
                <a:effectLst/>
                <a:latin typeface="Roboto" panose="02000000000000000000" pitchFamily="2" charset="0"/>
              </a:rPr>
              <a:t>¡Hoy aprendí mucho!</a:t>
            </a:r>
          </a:p>
          <a:p>
            <a:pPr>
              <a:buNone/>
            </a:pPr>
            <a:r>
              <a:rPr lang="es-MX" sz="2400" dirty="0">
                <a:effectLst/>
                <a:latin typeface="Roboto" panose="02000000000000000000" pitchFamily="2" charset="0"/>
              </a:rPr>
              <a:t>¡Quiero seguir escribiendo!</a:t>
            </a:r>
          </a:p>
          <a:p>
            <a:pPr>
              <a:buNone/>
            </a:pPr>
            <a:r>
              <a:rPr lang="es-MX" sz="2400" dirty="0">
                <a:effectLst/>
                <a:latin typeface="Roboto" panose="02000000000000000000" pitchFamily="2" charset="0"/>
              </a:rPr>
              <a:t>¡Gracias por escucharme!</a:t>
            </a:r>
          </a:p>
          <a:p>
            <a:pPr>
              <a:buNone/>
            </a:pPr>
            <a:br>
              <a:rPr lang="es-MX" sz="2400" dirty="0">
                <a:effectLst/>
                <a:latin typeface="Roboto" panose="02000000000000000000" pitchFamily="2" charset="0"/>
              </a:rPr>
            </a:b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1910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0046C-50A1-D671-9CEE-BDEA7B848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2BBEBDF-8E77-509C-4F11-EE3DD1700222}"/>
              </a:ext>
            </a:extLst>
          </p:cNvPr>
          <p:cNvSpPr/>
          <p:nvPr/>
        </p:nvSpPr>
        <p:spPr>
          <a:xfrm>
            <a:off x="942509" y="2136338"/>
            <a:ext cx="1068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3 </a:t>
            </a:r>
            <a:endParaRPr lang="es-E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9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869C5-328B-843D-AEC2-3650BACE3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5FF4B1F5-1B1B-470B-342F-9D4C0C709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B825BBB1-3C86-BD07-A062-38113AF8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018BD7B-0A4A-BFC4-3E90-78AD7A8E54DE}"/>
              </a:ext>
            </a:extLst>
          </p:cNvPr>
          <p:cNvSpPr txBox="1"/>
          <p:nvPr/>
        </p:nvSpPr>
        <p:spPr>
          <a:xfrm>
            <a:off x="983411" y="1883765"/>
            <a:ext cx="93943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32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EJE: EXPLORANDO MI ENTORNO</a:t>
            </a:r>
            <a:endParaRPr lang="es-MX" sz="3200" b="0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Reconozco y empleo correctamente los signos de interrogación en la escritura y lectura, identificando su uso en preguntas, y aplicando de manera integrada los signos de exclamación para expresar emociones o énfasis.</a:t>
            </a:r>
          </a:p>
        </p:txBody>
      </p:sp>
    </p:spTree>
    <p:extLst>
      <p:ext uri="{BB962C8B-B14F-4D97-AF65-F5344CB8AC3E}">
        <p14:creationId xmlns:p14="http://schemas.microsoft.com/office/powerpoint/2010/main" val="9721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99ED8-F076-1CF4-59C9-4399380BA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FED934-78A2-228E-E992-99140B519B2D}"/>
              </a:ext>
            </a:extLst>
          </p:cNvPr>
          <p:cNvSpPr txBox="1"/>
          <p:nvPr/>
        </p:nvSpPr>
        <p:spPr>
          <a:xfrm>
            <a:off x="1668492" y="763004"/>
            <a:ext cx="885501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28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ACTIVADOR COGNITIVO:</a:t>
            </a:r>
          </a:p>
          <a:p>
            <a:pPr algn="l">
              <a:buNone/>
            </a:pPr>
            <a:endParaRPr lang="es-MX" sz="2800" b="1" dirty="0">
              <a:solidFill>
                <a:srgbClr val="0070C0"/>
              </a:solidFill>
              <a:latin typeface="Roboto" panose="02000000000000000000" pitchFamily="2" charset="0"/>
            </a:endParaRPr>
          </a:p>
          <a:p>
            <a:r>
              <a:rPr lang="es-MX" sz="2400" dirty="0">
                <a:latin typeface="Century Gothic" panose="020B0502020202020204" pitchFamily="34" charset="0"/>
              </a:rPr>
              <a:t>La docente lee las siguientes frases y realiza las dramatizaciones:</a:t>
            </a:r>
          </a:p>
          <a:p>
            <a:endParaRPr lang="es-MX" sz="2400" dirty="0">
              <a:latin typeface="Century Gothic" panose="020B0502020202020204" pitchFamily="34" charset="0"/>
            </a:endParaRPr>
          </a:p>
          <a:p>
            <a:r>
              <a:rPr lang="es-MX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¿Dónde estás?</a:t>
            </a:r>
          </a:p>
          <a:p>
            <a:r>
              <a:rPr lang="es-MX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¡Qué susto!</a:t>
            </a:r>
          </a:p>
          <a:p>
            <a:r>
              <a:rPr lang="es-MX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¿Qué es eso?</a:t>
            </a:r>
          </a:p>
          <a:p>
            <a:r>
              <a:rPr lang="es-MX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¡Qué emoción!</a:t>
            </a:r>
          </a:p>
          <a:p>
            <a:r>
              <a:rPr lang="es-MX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Se pregunta a los niños:</a:t>
            </a:r>
          </a:p>
          <a:p>
            <a:r>
              <a:rPr lang="es-MX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¿Qué notaron en estas frases?</a:t>
            </a:r>
          </a:p>
          <a:p>
            <a:r>
              <a:rPr lang="es-MX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¿Cómo suenan las que terminan en “?” y en “!”?</a:t>
            </a:r>
          </a:p>
          <a:p>
            <a:pPr algn="l">
              <a:buNone/>
            </a:pPr>
            <a:endParaRPr lang="es-MX" sz="2800" b="0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54C8E-ECD4-9EDA-C8EF-41FEE4833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76BC94-EF8B-1A75-76A9-2BA00A7935CD}"/>
              </a:ext>
            </a:extLst>
          </p:cNvPr>
          <p:cNvSpPr txBox="1"/>
          <p:nvPr/>
        </p:nvSpPr>
        <p:spPr>
          <a:xfrm>
            <a:off x="1069675" y="1069675"/>
            <a:ext cx="103390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24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DESARROLLO- EXPLORO Y CONSTRUYO:</a:t>
            </a:r>
          </a:p>
          <a:p>
            <a:pPr algn="l">
              <a:buNone/>
            </a:pPr>
            <a:endParaRPr lang="es-MX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s-MX" sz="2400" dirty="0">
                <a:latin typeface="Century Gothic" panose="020B0502020202020204" pitchFamily="34" charset="0"/>
              </a:rPr>
              <a:t>La docente explica que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El signo </a:t>
            </a:r>
            <a:r>
              <a:rPr lang="es-MX" sz="2400" b="1" dirty="0">
                <a:latin typeface="Century Gothic" panose="020B0502020202020204" pitchFamily="34" charset="0"/>
              </a:rPr>
              <a:t>¿?</a:t>
            </a:r>
            <a:r>
              <a:rPr lang="es-MX" sz="2400" dirty="0">
                <a:latin typeface="Century Gothic" panose="020B0502020202020204" pitchFamily="34" charset="0"/>
              </a:rPr>
              <a:t> indica que estamos preguntando.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El signo </a:t>
            </a:r>
            <a:r>
              <a:rPr lang="es-MX" sz="2400" b="1" dirty="0">
                <a:latin typeface="Century Gothic" panose="020B0502020202020204" pitchFamily="34" charset="0"/>
              </a:rPr>
              <a:t>¡!</a:t>
            </a:r>
            <a:r>
              <a:rPr lang="es-MX" sz="2400" dirty="0">
                <a:latin typeface="Century Gothic" panose="020B0502020202020204" pitchFamily="34" charset="0"/>
              </a:rPr>
              <a:t> se usa para mostrar emoción o sorpresa.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Ambos signos en español se abren y se cierran.</a:t>
            </a:r>
          </a:p>
          <a:p>
            <a:endParaRPr lang="es-MX" sz="2400" dirty="0">
              <a:latin typeface="Century Gothic" panose="020B0502020202020204" pitchFamily="34" charset="0"/>
            </a:endParaRPr>
          </a:p>
          <a:p>
            <a:r>
              <a:rPr lang="es-MX" sz="2400" dirty="0">
                <a:latin typeface="Century Gothic" panose="020B0502020202020204" pitchFamily="34" charset="0"/>
              </a:rPr>
              <a:t>Se muestra un breve video educativo sobre los signos de interrogación y exclamación. </a:t>
            </a:r>
            <a:endParaRPr lang="es-MX" sz="2400" b="0" i="0" dirty="0"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SIGNOS de INTERROGACIÓN 🦸‍♀️ GRAMÁTICA y ORTOGRAFÍA para niños ❓ Superlexia ⭐ Episodio 12">
            <a:hlinkClick r:id="" action="ppaction://media"/>
            <a:extLst>
              <a:ext uri="{FF2B5EF4-FFF2-40B4-BE49-F238E27FC236}">
                <a16:creationId xmlns:a16="http://schemas.microsoft.com/office/drawing/2014/main" id="{C71FF0DD-B928-5E86-A5A2-AB5CE7F0C4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Signos de EXCLAMACIÓN ❗​❕ GRAMÁTICA y ORTOGRAFÍA para niños ​​🔡​ Superlexia ⭐ Episodio 14">
            <a:hlinkClick r:id="" action="ppaction://media"/>
            <a:extLst>
              <a:ext uri="{FF2B5EF4-FFF2-40B4-BE49-F238E27FC236}">
                <a16:creationId xmlns:a16="http://schemas.microsoft.com/office/drawing/2014/main" id="{7B831F56-2929-1FAD-B11E-624F6A560A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7C8CA-1BC1-5FF2-DA79-7B2053856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73899E-28AD-BEF4-0E1B-2938DF03841E}"/>
              </a:ext>
            </a:extLst>
          </p:cNvPr>
          <p:cNvSpPr txBox="1"/>
          <p:nvPr/>
        </p:nvSpPr>
        <p:spPr>
          <a:xfrm>
            <a:off x="1017917" y="839038"/>
            <a:ext cx="1100730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Los signos de interrogación </a:t>
            </a:r>
            <a:r>
              <a:rPr lang="es-MX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(¿?) </a:t>
            </a:r>
            <a:r>
              <a:rPr lang="es-MX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 usan para hacer preguntas. Nos ayudan a saber que alguien quiere una respuesta.</a:t>
            </a:r>
          </a:p>
          <a:p>
            <a:pPr algn="l">
              <a:buNone/>
            </a:pPr>
            <a:r>
              <a:rPr lang="es-MX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Los signos de exclamación </a:t>
            </a:r>
            <a:r>
              <a:rPr lang="es-MX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(¡!)</a:t>
            </a:r>
            <a:r>
              <a:rPr lang="es-MX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se usan para expresar emociones como alegría, sorpresa, miedo o enojo. Le dan fuerza y emoción a lo que decimos.</a:t>
            </a:r>
          </a:p>
          <a:p>
            <a:pPr algn="l">
              <a:buNone/>
            </a:pPr>
            <a:endParaRPr lang="es-MX" sz="32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s-MX" sz="32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Actividad: </a:t>
            </a:r>
          </a:p>
          <a:p>
            <a:pPr algn="l"/>
            <a:r>
              <a:rPr lang="es-MX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Posteriormente, deben desarrollar la guía con la instrucción de la docente. </a:t>
            </a:r>
            <a:r>
              <a:rPr lang="es-MX" sz="3200" b="0" i="0" u="none" strike="noStrike" dirty="0">
                <a:solidFill>
                  <a:srgbClr val="2196F3"/>
                </a:solidFill>
                <a:effectLst/>
                <a:latin typeface="Century Gothic" panose="020B0502020202020204" pitchFamily="34" charset="0"/>
                <a:hlinkClick r:id="rId2"/>
              </a:rPr>
              <a:t>GUIDE LECTURA CRÍTICA WEEK 4.docx</a:t>
            </a:r>
            <a:endParaRPr lang="es-MX" sz="32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CA08786-9D15-C311-033D-FBBCB9442EF0}"/>
              </a:ext>
            </a:extLst>
          </p:cNvPr>
          <p:cNvSpPr/>
          <p:nvPr/>
        </p:nvSpPr>
        <p:spPr>
          <a:xfrm>
            <a:off x="942509" y="2136338"/>
            <a:ext cx="1068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1</a:t>
            </a:r>
            <a:endParaRPr lang="es-E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7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4FB4C-D0B7-83E8-476A-80A0FA148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3B538BAE-9497-980E-FDA3-F2A69D56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62FD7F3-3531-38D5-8FBF-DC750E835B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B7B17A-7F4A-22F4-CDC4-9DCEF2F302F9}"/>
              </a:ext>
            </a:extLst>
          </p:cNvPr>
          <p:cNvSpPr txBox="1"/>
          <p:nvPr/>
        </p:nvSpPr>
        <p:spPr>
          <a:xfrm>
            <a:off x="1316600" y="857169"/>
            <a:ext cx="1015912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RETROALIMENTACIÓN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Se resuelven dudas comunes como olvidar el signo inicial o confundir los signos.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Se pregunta: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¿Qué diferencia hay entre una pregunta y una exclamación?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¿Cuál te pareció más divertida de usar?</a:t>
            </a:r>
          </a:p>
          <a:p>
            <a:endParaRPr lang="es-MX" sz="2400" dirty="0">
              <a:latin typeface="Century Gothic" panose="020B0502020202020204" pitchFamily="34" charset="0"/>
            </a:endParaRPr>
          </a:p>
          <a:p>
            <a:r>
              <a:rPr lang="es-MX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CIERRE: SIGNIFICO</a:t>
            </a:r>
            <a:endParaRPr lang="es-MX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s-MX" sz="2400" dirty="0">
                <a:latin typeface="Century Gothic" panose="020B0502020202020204" pitchFamily="34" charset="0"/>
              </a:rPr>
              <a:t>Juego de mímica: la docente dice frases y los niños deben hacer cara de “pregunta” o de “¡emoción!”.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Ejemplo: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¿Vienes mañana?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¡Qué susto!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¿Qué comiste?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¡Me encanta!</a:t>
            </a:r>
          </a:p>
          <a:p>
            <a:br>
              <a:rPr lang="es-MX" sz="2400" dirty="0">
                <a:latin typeface="Century Gothic" panose="020B0502020202020204" pitchFamily="34" charset="0"/>
              </a:rPr>
            </a:br>
            <a:br>
              <a:rPr lang="es-MX" sz="3200" dirty="0">
                <a:effectLst/>
                <a:latin typeface="Century Gothic" panose="020B0502020202020204" pitchFamily="34" charset="0"/>
              </a:rPr>
            </a:br>
            <a:endParaRPr lang="es-CO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13578-81DB-54E0-68D3-6CECE826D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FEE8F5C-40D1-29EB-B053-C6B0C6AAD76F}"/>
              </a:ext>
            </a:extLst>
          </p:cNvPr>
          <p:cNvSpPr/>
          <p:nvPr/>
        </p:nvSpPr>
        <p:spPr>
          <a:xfrm>
            <a:off x="942509" y="2136338"/>
            <a:ext cx="1068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4 </a:t>
            </a:r>
            <a:endParaRPr lang="es-E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1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0DA7BB9-9688-BEFF-FC96-A1095C58E25A}"/>
              </a:ext>
            </a:extLst>
          </p:cNvPr>
          <p:cNvSpPr txBox="1"/>
          <p:nvPr/>
        </p:nvSpPr>
        <p:spPr>
          <a:xfrm>
            <a:off x="1207698" y="1348928"/>
            <a:ext cx="91310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32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EJE: EXPLORANDO MI ENTORNO</a:t>
            </a:r>
            <a:endParaRPr lang="es-MX" sz="3200" b="0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Comprendo lo que sucede en las páginas 64 a 70 de la lectura del libro "Mi ángel de la guarda", y reflexiono sobre lo que siente el personaje, para expresar mis ideas y emociones, preguntas y respuestas.</a:t>
            </a:r>
          </a:p>
        </p:txBody>
      </p:sp>
    </p:spTree>
    <p:extLst>
      <p:ext uri="{BB962C8B-B14F-4D97-AF65-F5344CB8AC3E}">
        <p14:creationId xmlns:p14="http://schemas.microsoft.com/office/powerpoint/2010/main" val="32929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8DC83-E7CF-1729-FFD7-735691A1C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9304D80-FEE9-2F01-FB76-5BF22297795E}"/>
              </a:ext>
            </a:extLst>
          </p:cNvPr>
          <p:cNvSpPr txBox="1"/>
          <p:nvPr/>
        </p:nvSpPr>
        <p:spPr>
          <a:xfrm>
            <a:off x="1207698" y="1348928"/>
            <a:ext cx="913105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ACTIVADOR COGNITIVO:</a:t>
            </a:r>
            <a:endParaRPr lang="es-MX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s-MX" sz="2800" dirty="0">
                <a:latin typeface="Century Gothic" panose="020B0502020202020204" pitchFamily="34" charset="0"/>
              </a:rPr>
              <a:t>La docente hace una conversación guiada: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¿Qué pasó en la historia la última vez que leímos?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¿Cómo crees que continúa la historia hoy?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¿Qué te gustaría que ocurriera?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Los estudiantes comparten ideas libremente y la docente recoge en la pizarra algunas predicciones.</a:t>
            </a:r>
          </a:p>
          <a:p>
            <a:pPr algn="ctr">
              <a:buNone/>
            </a:pPr>
            <a:endParaRPr lang="es-MX" sz="4400" b="0" i="0" dirty="0"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42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BB994C6-D831-A604-CC3F-CEC0463FFD41}"/>
              </a:ext>
            </a:extLst>
          </p:cNvPr>
          <p:cNvSpPr txBox="1"/>
          <p:nvPr/>
        </p:nvSpPr>
        <p:spPr>
          <a:xfrm>
            <a:off x="1893498" y="1413063"/>
            <a:ext cx="914256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32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DESARROLLO: Lectura guiada:</a:t>
            </a:r>
          </a:p>
          <a:p>
            <a:pPr algn="l">
              <a:buNone/>
            </a:pPr>
            <a:r>
              <a:rPr lang="es-MX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 lee en voz alta o en lectura compartida las </a:t>
            </a:r>
            <a:r>
              <a:rPr lang="es-MX" sz="32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páginas 64 a 70</a:t>
            </a:r>
            <a:r>
              <a:rPr lang="es-MX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algn="l">
              <a:buNone/>
            </a:pPr>
            <a:r>
              <a:rPr lang="es-MX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-La docente hace pausas para hacer preguntas de comprensión: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¿Qué está pasando en esta parte del libro?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¿Cómo se siente el personaje? ¿Por qué?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¿Qué harías tú en su lugar?</a:t>
            </a:r>
          </a:p>
        </p:txBody>
      </p:sp>
    </p:spTree>
    <p:extLst>
      <p:ext uri="{BB962C8B-B14F-4D97-AF65-F5344CB8AC3E}">
        <p14:creationId xmlns:p14="http://schemas.microsoft.com/office/powerpoint/2010/main" val="17366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40AECDF-B446-0A6C-1352-E762CD5D59AA}"/>
              </a:ext>
            </a:extLst>
          </p:cNvPr>
          <p:cNvSpPr txBox="1"/>
          <p:nvPr/>
        </p:nvSpPr>
        <p:spPr>
          <a:xfrm>
            <a:off x="724619" y="966506"/>
            <a:ext cx="98341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28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Retroalimentación:</a:t>
            </a:r>
          </a:p>
          <a:p>
            <a:pPr algn="l">
              <a:buNone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 realiza un pequeño círculo de diálogo con preguntas como: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¿Qué aprendí hoy sobre los personajes?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¿Qué parte me gustó más de la lectura y por qué?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¿Qué emoción sentí mientras leía?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MX" sz="28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None/>
            </a:pPr>
            <a:r>
              <a:rPr lang="es-MX" sz="28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Cierre / Significo</a:t>
            </a:r>
          </a:p>
          <a:p>
            <a:pPr algn="l">
              <a:buNone/>
            </a:pPr>
            <a:r>
              <a:rPr lang="es-MX" sz="28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Dinámica “Mi ángel de hoy”:</a:t>
            </a:r>
            <a:endParaRPr lang="es-MX" sz="2800" b="0" i="0" dirty="0"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es-MX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Cada niño dice en voz alta una acción buena o un pensamiento bonito que tuvo hoy, como si fuera un mensaje de su ángel de la guarda.</a:t>
            </a:r>
          </a:p>
        </p:txBody>
      </p:sp>
    </p:spTree>
    <p:extLst>
      <p:ext uri="{BB962C8B-B14F-4D97-AF65-F5344CB8AC3E}">
        <p14:creationId xmlns:p14="http://schemas.microsoft.com/office/powerpoint/2010/main" val="99370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096F90-E982-5DEF-5C23-209CA4883E23}"/>
              </a:ext>
            </a:extLst>
          </p:cNvPr>
          <p:cNvSpPr txBox="1"/>
          <p:nvPr/>
        </p:nvSpPr>
        <p:spPr>
          <a:xfrm>
            <a:off x="295275" y="0"/>
            <a:ext cx="1173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5">
                    <a:lumMod val="75000"/>
                  </a:schemeClr>
                </a:solidFill>
              </a:rPr>
              <a:t>“FORMANDO BUENOS CRISTIANOS Y BUENOS CIUDADANOS”                           “FORMANDO BUENOS CRISTIANOS Y BUENOS CIUDADANOS”                                 “FORMANDO BUENOS CRISTIANOS Y BUENOS CIUDADANOS”</a:t>
            </a:r>
          </a:p>
          <a:p>
            <a:pPr algn="r"/>
            <a:endParaRPr lang="es-E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8999B3-044D-EA6A-9571-BA3F02F8BE5A}"/>
              </a:ext>
            </a:extLst>
          </p:cNvPr>
          <p:cNvSpPr txBox="1"/>
          <p:nvPr/>
        </p:nvSpPr>
        <p:spPr>
          <a:xfrm>
            <a:off x="266700" y="6610350"/>
            <a:ext cx="1173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5">
                    <a:lumMod val="75000"/>
                  </a:schemeClr>
                </a:solidFill>
              </a:rPr>
              <a:t>“FORMANDO BUENOS CRISTIANOS Y BUENOS CIUDADANOS”                           “FORMANDO BUENOS CRISTIANOS Y BUENOS CIUDADANOS”                                 “FORMANDO BUENOS CRISTIANOS Y BUENOS CIUDADANOS”</a:t>
            </a:r>
          </a:p>
          <a:p>
            <a:pPr algn="r"/>
            <a:endParaRPr lang="es-E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E45BDF-E99D-3539-6D0B-BFAEC4285B38}"/>
              </a:ext>
            </a:extLst>
          </p:cNvPr>
          <p:cNvSpPr txBox="1"/>
          <p:nvPr/>
        </p:nvSpPr>
        <p:spPr>
          <a:xfrm>
            <a:off x="4004634" y="5624424"/>
            <a:ext cx="95733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dirty="0">
                <a:latin typeface="Century Gothic" panose="020B0502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¡THANK YOU SO MUCH!</a:t>
            </a:r>
          </a:p>
        </p:txBody>
      </p:sp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BBAE75C1-F720-3503-AF83-5EE01F45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54427F1F-0853-9065-FDD4-5C0E3BCA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879A5C0-ADE8-9A96-58EE-A4F0B5CEA97E}"/>
              </a:ext>
            </a:extLst>
          </p:cNvPr>
          <p:cNvSpPr txBox="1"/>
          <p:nvPr/>
        </p:nvSpPr>
        <p:spPr>
          <a:xfrm>
            <a:off x="1625360" y="1832007"/>
            <a:ext cx="95717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32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EJE: EXPLORANDO MI ENTORNO</a:t>
            </a:r>
            <a:endParaRPr lang="es-MX" sz="3200" b="0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es-MX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Fortalezco la comprensión lectora, la expresión oral y la escucha activa, valorando el esfuerzo personal y el gusto por la lectura a través de la exposición de fichas de lectura por parte de mis compañeros.</a:t>
            </a:r>
          </a:p>
        </p:txBody>
      </p:sp>
    </p:spTree>
    <p:extLst>
      <p:ext uri="{BB962C8B-B14F-4D97-AF65-F5344CB8AC3E}">
        <p14:creationId xmlns:p14="http://schemas.microsoft.com/office/powerpoint/2010/main" val="15359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21D6B2-BDED-D8B5-A6EA-89A357D77BDC}"/>
              </a:ext>
            </a:extLst>
          </p:cNvPr>
          <p:cNvSpPr txBox="1"/>
          <p:nvPr/>
        </p:nvSpPr>
        <p:spPr>
          <a:xfrm>
            <a:off x="1979762" y="1659285"/>
            <a:ext cx="91138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8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ACTIVADOR COGNITIVO:</a:t>
            </a:r>
          </a:p>
          <a:p>
            <a:pPr algn="ctr">
              <a:buNone/>
            </a:pPr>
            <a:endParaRPr lang="es-MX" sz="2800" b="0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Conversación motivadora: “¿Por qué es bonito leer?”</a:t>
            </a:r>
            <a:endParaRPr lang="es-MX" sz="2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invita a los niños a compartir por qué les gusta leer, qué les hace sentir una historia y qué personajes les han gustado últimamente.</a:t>
            </a:r>
          </a:p>
        </p:txBody>
      </p:sp>
    </p:spTree>
    <p:extLst>
      <p:ext uri="{BB962C8B-B14F-4D97-AF65-F5344CB8AC3E}">
        <p14:creationId xmlns:p14="http://schemas.microsoft.com/office/powerpoint/2010/main" val="14587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úsica de Fondo Instrumental Inspiradora - Música para Videos">
            <a:hlinkClick r:id="" action="ppaction://media"/>
            <a:extLst>
              <a:ext uri="{FF2B5EF4-FFF2-40B4-BE49-F238E27FC236}">
                <a16:creationId xmlns:a16="http://schemas.microsoft.com/office/drawing/2014/main" id="{F2C4B546-A682-D8A3-0094-65430FBAEE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913" y="5315310"/>
            <a:ext cx="609600" cy="609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4DF3127-CDF0-2E15-8554-4E43BA2F98C8}"/>
              </a:ext>
            </a:extLst>
          </p:cNvPr>
          <p:cNvSpPr txBox="1"/>
          <p:nvPr/>
        </p:nvSpPr>
        <p:spPr>
          <a:xfrm>
            <a:off x="1427393" y="982176"/>
            <a:ext cx="86698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4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DESARROLLO:</a:t>
            </a:r>
            <a:endParaRPr lang="es-MX" sz="2400" b="0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recuerda en qué consiste una 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ficha de lectura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y qué aspectos deben escuchar con atención: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¿Cuál es el título del libro?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¿Quiénes son los personajes?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¿Qué pasó en la historia?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¿Qué aprendió el lector?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¿Recomienda el libro? ¿Por qué?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MX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ctr">
              <a:buNone/>
            </a:pPr>
            <a:r>
              <a:rPr lang="es-MX" sz="24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Exposición de 7 estudiantes:</a:t>
            </a:r>
            <a:endParaRPr lang="es-MX" sz="2400" b="0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Cada niño pasa al frente con su ficha de lectura y expone de forma breve lo que leyó.</a:t>
            </a:r>
          </a:p>
          <a:p>
            <a:pPr algn="l"/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Los compañeros escuchan y al final pueden hacer una pregunta o decir qué les gustó.</a:t>
            </a:r>
          </a:p>
        </p:txBody>
      </p:sp>
    </p:spTree>
    <p:extLst>
      <p:ext uri="{BB962C8B-B14F-4D97-AF65-F5344CB8AC3E}">
        <p14:creationId xmlns:p14="http://schemas.microsoft.com/office/powerpoint/2010/main" val="19104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4BF0C97-9672-8130-48A4-25674E72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425" y="1182016"/>
            <a:ext cx="11102575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RETROALIMENTACIÓN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Conversación general sobre: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¿Qué historia te gustó más?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¿Te animaste a leer uno de los libros que presentaron?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¿Cómo te sentiste al escuchar a tus compañeros?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CIERRE / SIGNIFICO (5 minutos)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Actividad de cierre: “Mi deseo lector”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Cada niño completa oralmente la frase: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“Quisiera leer un libro sobre…”Se anotan las ideas en el tablero para tener en cuenta y se les invita a buscar estas lecturas. </a:t>
            </a:r>
          </a:p>
        </p:txBody>
      </p:sp>
    </p:spTree>
    <p:extLst>
      <p:ext uri="{BB962C8B-B14F-4D97-AF65-F5344CB8AC3E}">
        <p14:creationId xmlns:p14="http://schemas.microsoft.com/office/powerpoint/2010/main" val="36763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828DB-29BF-BD18-5E2E-39EA44B1A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43E82A4-15D0-7078-F935-8436C7D08469}"/>
              </a:ext>
            </a:extLst>
          </p:cNvPr>
          <p:cNvSpPr/>
          <p:nvPr/>
        </p:nvSpPr>
        <p:spPr>
          <a:xfrm>
            <a:off x="942509" y="2136338"/>
            <a:ext cx="1068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2 </a:t>
            </a:r>
            <a:endParaRPr lang="es-E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9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0E4E2-686D-89BC-B3CC-3D869DDAF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686D0C2D-327F-D02E-6F99-4388B0FFB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987DF92F-51AA-A8FF-7292-090F753D2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4608BB9-D742-4B9E-8E80-6E9EFCD6B526}"/>
              </a:ext>
            </a:extLst>
          </p:cNvPr>
          <p:cNvSpPr txBox="1"/>
          <p:nvPr/>
        </p:nvSpPr>
        <p:spPr>
          <a:xfrm>
            <a:off x="1518249" y="1763473"/>
            <a:ext cx="89024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36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EJE: EXPLORANDO MI ENTORNO</a:t>
            </a:r>
            <a:endParaRPr lang="es-MX" sz="3600" b="0" i="0" dirty="0"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es-MX" sz="3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Reconozco el uso y la función de los signos de admiración en expresiones orales y escritas, aplicándolos correctamente en frases o enunciados cortos.</a:t>
            </a:r>
          </a:p>
        </p:txBody>
      </p:sp>
    </p:spTree>
    <p:extLst>
      <p:ext uri="{BB962C8B-B14F-4D97-AF65-F5344CB8AC3E}">
        <p14:creationId xmlns:p14="http://schemas.microsoft.com/office/powerpoint/2010/main" val="333247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9EB45-4214-982C-89CB-C1B4140D0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8EE3073-8A24-0511-1905-7F19839994E0}"/>
              </a:ext>
            </a:extLst>
          </p:cNvPr>
          <p:cNvSpPr txBox="1"/>
          <p:nvPr/>
        </p:nvSpPr>
        <p:spPr>
          <a:xfrm>
            <a:off x="1668492" y="797510"/>
            <a:ext cx="885501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28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ACTIVADOR COGNITIVO:</a:t>
            </a:r>
            <a:endParaRPr lang="es-MX" sz="2800" b="0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“¡Qué emoción!” (10 min)</a:t>
            </a:r>
          </a:p>
          <a:p>
            <a:pPr algn="l">
              <a:buNone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dramatiza frases como: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“¡Qué rico está este helado!”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“¡Mira ese perro tan grande!”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“¡Feliz cumpleaños!”</a:t>
            </a:r>
          </a:p>
          <a:p>
            <a:pPr algn="l">
              <a:buNone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-Los estudiantes deben imitar con gestos y tono de voz las emociones que transmiten esas frases.</a:t>
            </a:r>
          </a:p>
          <a:p>
            <a:pPr algn="l">
              <a:buNone/>
            </a:pP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Luego la docente pregunta: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¿Qué tienen en común todas estas frases?</a:t>
            </a:r>
            <a:endParaRPr lang="es-MX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4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¿Cómo cambia la forma de decirlas si no ponemos emoción?</a:t>
            </a:r>
            <a:endParaRPr lang="es-MX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presentan los </a:t>
            </a:r>
            <a:r>
              <a:rPr lang="es-MX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signos de admiración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en el tablero (¡ !) y se explican como las señales de la emoción, admiración o sorpresa en la escritura.</a:t>
            </a:r>
          </a:p>
        </p:txBody>
      </p:sp>
    </p:spTree>
    <p:extLst>
      <p:ext uri="{BB962C8B-B14F-4D97-AF65-F5344CB8AC3E}">
        <p14:creationId xmlns:p14="http://schemas.microsoft.com/office/powerpoint/2010/main" val="26546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4fe6236-eb7a-4487-9a4d-ff6681ff702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AD80FDADADA2478463C77789EB720B" ma:contentTypeVersion="6" ma:contentTypeDescription="Crear nuevo documento." ma:contentTypeScope="" ma:versionID="64b045ee81778dba588cfdeb821865fd">
  <xsd:schema xmlns:xsd="http://www.w3.org/2001/XMLSchema" xmlns:xs="http://www.w3.org/2001/XMLSchema" xmlns:p="http://schemas.microsoft.com/office/2006/metadata/properties" xmlns:ns3="b4fe6236-eb7a-4487-9a4d-ff6681ff702c" targetNamespace="http://schemas.microsoft.com/office/2006/metadata/properties" ma:root="true" ma:fieldsID="216020d988e4a658fa9ed7478afd7e78" ns3:_="">
    <xsd:import namespace="b4fe6236-eb7a-4487-9a4d-ff6681ff702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e6236-eb7a-4487-9a4d-ff6681ff702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15EFC0-74E3-479A-B053-D6B489EBF8CA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b4fe6236-eb7a-4487-9a4d-ff6681ff702c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EEE838C-7B02-4AC2-9C25-E65AF7CF6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fe6236-eb7a-4487-9a4d-ff6681ff7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ACB3DD-AA39-43AE-BD33-867D9B9D3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1266</Words>
  <Application>Microsoft Office PowerPoint</Application>
  <PresentationFormat>Panorámica</PresentationFormat>
  <Paragraphs>142</Paragraphs>
  <Slides>26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KARLA JUSTINE  APACHE SIERRA</cp:lastModifiedBy>
  <cp:revision>190</cp:revision>
  <dcterms:created xsi:type="dcterms:W3CDTF">2023-03-07T19:49:06Z</dcterms:created>
  <dcterms:modified xsi:type="dcterms:W3CDTF">2025-07-27T21:30:58Z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0x010100A9AD80FDADADA2478463C77789EB720B</vt:lpwstr>
  </property>
</Properties>
</file>