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8" r:id="rId2"/>
    <p:sldId id="282" r:id="rId3"/>
    <p:sldId id="263" r:id="rId4"/>
    <p:sldId id="262"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5BD09-0001-44E6-86F7-9DA4E46B6056}" v="30" dt="2025-01-07T22:37:10.20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813" autoAdjust="0"/>
  </p:normalViewPr>
  <p:slideViewPr>
    <p:cSldViewPr snapToGrid="0">
      <p:cViewPr>
        <p:scale>
          <a:sx n="70" d="100"/>
          <a:sy n="70" d="100"/>
        </p:scale>
        <p:origin x="714" y="-6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CCD4D-05EB-4CD6-938A-1EE895D06B6E}" type="datetimeFigureOut">
              <a:rPr lang="es-CO" smtClean="0"/>
              <a:t>12/07/2025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0B14B-5E72-4127-8566-0D2C1CEED0F3}" type="slidenum">
              <a:rPr lang="es-CO" smtClean="0"/>
              <a:t>‹Nº›</a:t>
            </a:fld>
            <a:endParaRPr lang="es-CO"/>
          </a:p>
        </p:txBody>
      </p:sp>
    </p:spTree>
    <p:extLst>
      <p:ext uri="{BB962C8B-B14F-4D97-AF65-F5344CB8AC3E}">
        <p14:creationId xmlns:p14="http://schemas.microsoft.com/office/powerpoint/2010/main" val="238481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010B14B-5E72-4127-8566-0D2C1CEED0F3}" type="slidenum">
              <a:rPr lang="es-CO" smtClean="0"/>
              <a:t>1</a:t>
            </a:fld>
            <a:endParaRPr lang="es-CO"/>
          </a:p>
        </p:txBody>
      </p:sp>
    </p:spTree>
    <p:extLst>
      <p:ext uri="{BB962C8B-B14F-4D97-AF65-F5344CB8AC3E}">
        <p14:creationId xmlns:p14="http://schemas.microsoft.com/office/powerpoint/2010/main" val="38025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010B14B-5E72-4127-8566-0D2C1CEED0F3}" type="slidenum">
              <a:rPr lang="es-CO" smtClean="0"/>
              <a:t>3</a:t>
            </a:fld>
            <a:endParaRPr lang="es-CO"/>
          </a:p>
        </p:txBody>
      </p:sp>
    </p:spTree>
    <p:extLst>
      <p:ext uri="{BB962C8B-B14F-4D97-AF65-F5344CB8AC3E}">
        <p14:creationId xmlns:p14="http://schemas.microsoft.com/office/powerpoint/2010/main" val="291520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EFB9F1-3662-2D27-3AF3-959D192E99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D4661AEE-3F4A-C4E0-A1BF-75061DB40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DCA48EEC-965E-2EF1-FA3F-5BC28C6ACE0A}"/>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5" name="Marcador de pie de página 4">
            <a:extLst>
              <a:ext uri="{FF2B5EF4-FFF2-40B4-BE49-F238E27FC236}">
                <a16:creationId xmlns:a16="http://schemas.microsoft.com/office/drawing/2014/main" xmlns="" id="{5CFB5080-CE1D-53B8-7EC0-D86ADFFB214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E9266621-46F1-70AF-3E39-4937BD054B1E}"/>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326297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BAB5E4-96FF-081B-8E69-7D0A436C44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A2517F2D-25FF-4748-4D80-9C88379E6C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66BC2291-D50E-D307-F4F3-D0C68AB1F1C5}"/>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5" name="Marcador de pie de página 4">
            <a:extLst>
              <a:ext uri="{FF2B5EF4-FFF2-40B4-BE49-F238E27FC236}">
                <a16:creationId xmlns:a16="http://schemas.microsoft.com/office/drawing/2014/main" xmlns="" id="{3DE407F2-EBAF-53AF-DB70-D7BE0B7B0E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94B0CFA-4764-E6C2-DE38-8EBC76EC96DF}"/>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1886826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D0B76AF-2A10-F1A4-3552-FB8C6D65D0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60B7CB9D-5A20-6500-01F2-1145A9F517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30F9309A-7A5E-7F43-DC52-0C709BBD4CBD}"/>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5" name="Marcador de pie de página 4">
            <a:extLst>
              <a:ext uri="{FF2B5EF4-FFF2-40B4-BE49-F238E27FC236}">
                <a16:creationId xmlns:a16="http://schemas.microsoft.com/office/drawing/2014/main" xmlns="" id="{0B0D82A6-F8FA-B55D-7E31-2EC3F242A4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B38D592-F235-CAA5-FD8C-B09AE935714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737886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5DA1D5-AD41-7F97-AC9A-C707825EFC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3F322600-E90F-FFB0-6A2E-CE32F66CEA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909C8411-4F09-9E4E-3DC6-D7E5E5FE5302}"/>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5" name="Marcador de pie de página 4">
            <a:extLst>
              <a:ext uri="{FF2B5EF4-FFF2-40B4-BE49-F238E27FC236}">
                <a16:creationId xmlns:a16="http://schemas.microsoft.com/office/drawing/2014/main" xmlns="" id="{652E4242-7FE6-4307-8F3E-52A0FA8C33F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645890A-786E-E14A-835B-4CA17C4116D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465538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C26C65-31FF-03B6-4ECC-565C05C287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F8F349B1-5F62-A0F4-0C2D-3B61DD34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B1FCE76F-C52C-CF44-2100-F1C56E186B8B}"/>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5" name="Marcador de pie de página 4">
            <a:extLst>
              <a:ext uri="{FF2B5EF4-FFF2-40B4-BE49-F238E27FC236}">
                <a16:creationId xmlns:a16="http://schemas.microsoft.com/office/drawing/2014/main" xmlns="" id="{889BAB72-7E22-EF7F-ED5B-1ED8D4136B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2645BAD-6E8C-1FFE-9014-23392E45DA14}"/>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108706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5A80FA-7BAA-4643-84CE-40450D2C85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77396425-311C-0743-2380-3ED5D42627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9588A81D-1273-4D4C-E4E3-F5955D30AF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01722B0E-B0B9-3AD4-EBF9-FA105FB3DB6B}"/>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6" name="Marcador de pie de página 5">
            <a:extLst>
              <a:ext uri="{FF2B5EF4-FFF2-40B4-BE49-F238E27FC236}">
                <a16:creationId xmlns:a16="http://schemas.microsoft.com/office/drawing/2014/main" xmlns="" id="{424D837A-BAAA-B7E2-9766-C1D6799B3A9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07EAC2F5-EF18-FBA4-AF53-067845E2051A}"/>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3293868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560328-CE62-6FAB-4447-F1D2002F79B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28A377BE-2E10-B313-A30F-8F5D54D54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E029B46-DFF9-8289-F1F7-4D016D3E2F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8094A840-6202-078F-B6CA-20F7ABCB0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AE20ECA0-C97D-3DDD-944A-D0A2FD5564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3797070A-29B8-EF1D-4CA9-F62602477508}"/>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8" name="Marcador de pie de página 7">
            <a:extLst>
              <a:ext uri="{FF2B5EF4-FFF2-40B4-BE49-F238E27FC236}">
                <a16:creationId xmlns:a16="http://schemas.microsoft.com/office/drawing/2014/main" xmlns="" id="{9B5EDB1C-4FBC-0DFE-C2AD-810453062A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A752DC70-61AF-2AC6-1BBB-74964141529A}"/>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3306478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473737-4710-2D32-B6C1-69B7CCE882D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85FD91C7-6384-4AAB-1875-8C87713008E2}"/>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4" name="Marcador de pie de página 3">
            <a:extLst>
              <a:ext uri="{FF2B5EF4-FFF2-40B4-BE49-F238E27FC236}">
                <a16:creationId xmlns:a16="http://schemas.microsoft.com/office/drawing/2014/main" xmlns="" id="{8FB4EF33-30B7-ABA1-7747-21DCCC95C50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67651832-5C5D-D83F-B5C1-AF45E7AB3107}"/>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1099342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5D628EA-03F0-0279-2869-248EEE85BA7B}"/>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3" name="Marcador de pie de página 2">
            <a:extLst>
              <a:ext uri="{FF2B5EF4-FFF2-40B4-BE49-F238E27FC236}">
                <a16:creationId xmlns:a16="http://schemas.microsoft.com/office/drawing/2014/main" xmlns="" id="{9AC3DBAD-61FD-CC6F-DA75-6ACBAE484DD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5CA3C1DB-42EE-9FBE-B23D-AD580E7CC047}"/>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343511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648728-C76B-0852-375D-C82EF43BD5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74E0A3CC-2C0F-5578-E3C3-D53BACD87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6B7247C3-3B03-E1F5-46B8-8960E3C66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40DF8C8-4A5F-8E71-B5A7-81B01C6A57D9}"/>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6" name="Marcador de pie de página 5">
            <a:extLst>
              <a:ext uri="{FF2B5EF4-FFF2-40B4-BE49-F238E27FC236}">
                <a16:creationId xmlns:a16="http://schemas.microsoft.com/office/drawing/2014/main" xmlns="" id="{EFE06CDF-EFF1-94CF-E59B-32E323AF52E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6C22CA14-8B74-AF3D-7D8C-BC5C11663C6F}"/>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4075213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9404F1-2E84-A709-DDF1-EB1A72C3DF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7787A849-E40F-8625-740D-26C75B7B2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6333FB0C-0992-81DA-9366-EAA70611C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75D429A-D5BE-7F2C-885A-89572BA94C5C}"/>
              </a:ext>
            </a:extLst>
          </p:cNvPr>
          <p:cNvSpPr>
            <a:spLocks noGrp="1"/>
          </p:cNvSpPr>
          <p:nvPr>
            <p:ph type="dt" sz="half" idx="10"/>
          </p:nvPr>
        </p:nvSpPr>
        <p:spPr/>
        <p:txBody>
          <a:bodyPr/>
          <a:lstStyle/>
          <a:p>
            <a:fld id="{62082041-E601-BF4D-AFF9-480FFF815E99}" type="datetimeFigureOut">
              <a:rPr lang="es-CO" smtClean="0"/>
              <a:t>12/07/2025</a:t>
            </a:fld>
            <a:endParaRPr lang="es-CO"/>
          </a:p>
        </p:txBody>
      </p:sp>
      <p:sp>
        <p:nvSpPr>
          <p:cNvPr id="6" name="Marcador de pie de página 5">
            <a:extLst>
              <a:ext uri="{FF2B5EF4-FFF2-40B4-BE49-F238E27FC236}">
                <a16:creationId xmlns:a16="http://schemas.microsoft.com/office/drawing/2014/main" xmlns="" id="{3FF7495D-0FD5-B487-C441-11B49D5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A77A73F2-6C41-2D09-E5AC-15DFDFB35F8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653796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2F5EEDF-DD3D-60C2-260D-242D5D84D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EEFE541D-E496-D092-DC32-349CA8C99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9A4EA9F1-B145-0345-FD35-A1E798A3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82041-E601-BF4D-AFF9-480FFF815E99}" type="datetimeFigureOut">
              <a:rPr lang="es-CO" smtClean="0"/>
              <a:t>12/07/2025</a:t>
            </a:fld>
            <a:endParaRPr lang="es-CO"/>
          </a:p>
        </p:txBody>
      </p:sp>
      <p:sp>
        <p:nvSpPr>
          <p:cNvPr id="5" name="Marcador de pie de página 4">
            <a:extLst>
              <a:ext uri="{FF2B5EF4-FFF2-40B4-BE49-F238E27FC236}">
                <a16:creationId xmlns:a16="http://schemas.microsoft.com/office/drawing/2014/main" xmlns="" id="{1BBF7B9F-AF7E-6752-194E-3BF3B076D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9A24B925-BD69-1D4B-8035-34EF1372A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40AA6-F5F9-DA45-82BE-2B09F3187015}" type="slidenum">
              <a:rPr lang="es-CO" smtClean="0"/>
              <a:t>‹Nº›</a:t>
            </a:fld>
            <a:endParaRPr lang="es-CO"/>
          </a:p>
        </p:txBody>
      </p:sp>
    </p:spTree>
    <p:extLst>
      <p:ext uri="{BB962C8B-B14F-4D97-AF65-F5344CB8AC3E}">
        <p14:creationId xmlns:p14="http://schemas.microsoft.com/office/powerpoint/2010/main" val="408405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mmTL5bcck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70D5A4-81DA-930F-F34E-0D5CB6D97E00}"/>
              </a:ext>
            </a:extLst>
          </p:cNvPr>
          <p:cNvSpPr>
            <a:spLocks noGrp="1"/>
          </p:cNvSpPr>
          <p:nvPr>
            <p:ph type="title"/>
          </p:nvPr>
        </p:nvSpPr>
        <p:spPr>
          <a:xfrm>
            <a:off x="1015621" y="2154890"/>
            <a:ext cx="10515600" cy="2335223"/>
          </a:xfrm>
        </p:spPr>
        <p:txBody>
          <a:bodyPr>
            <a:normAutofit fontScale="90000"/>
          </a:bodyPr>
          <a:lstStyle/>
          <a:p>
            <a:pPr algn="ctr"/>
            <a:r>
              <a:rPr lang="es-ES" b="1" dirty="0">
                <a:latin typeface="Century Gothic" panose="020B0502020202020204" pitchFamily="34" charset="0"/>
              </a:rPr>
              <a:t/>
            </a:r>
            <a:br>
              <a:rPr lang="es-ES" b="1" dirty="0">
                <a:latin typeface="Century Gothic" panose="020B0502020202020204" pitchFamily="34" charset="0"/>
              </a:rPr>
            </a:br>
            <a:r>
              <a:rPr lang="es-ES" b="1" dirty="0">
                <a:latin typeface="Century Gothic" panose="020B0502020202020204" pitchFamily="34" charset="0"/>
              </a:rPr>
              <a:t/>
            </a:r>
            <a:br>
              <a:rPr lang="es-ES" b="1" dirty="0">
                <a:latin typeface="Century Gothic" panose="020B0502020202020204" pitchFamily="34" charset="0"/>
              </a:rPr>
            </a:br>
            <a:r>
              <a:rPr lang="es-ES" b="1" dirty="0">
                <a:latin typeface="Century Gothic" panose="020B0502020202020204" pitchFamily="34" charset="0"/>
              </a:rPr>
              <a:t/>
            </a:r>
            <a:br>
              <a:rPr lang="es-ES" b="1" dirty="0">
                <a:latin typeface="Century Gothic" panose="020B0502020202020204" pitchFamily="34" charset="0"/>
              </a:rPr>
            </a:br>
            <a:r>
              <a:rPr lang="es-ES" b="1" dirty="0">
                <a:latin typeface="Century Gothic" panose="020B0502020202020204" pitchFamily="34" charset="0"/>
              </a:rPr>
              <a:t/>
            </a:r>
            <a:br>
              <a:rPr lang="es-ES" b="1" dirty="0">
                <a:latin typeface="Century Gothic" panose="020B0502020202020204" pitchFamily="34" charset="0"/>
              </a:rPr>
            </a:br>
            <a:r>
              <a:rPr lang="es-ES" b="1" dirty="0">
                <a:latin typeface="Century Gothic" panose="020B0502020202020204" pitchFamily="34" charset="0"/>
              </a:rPr>
              <a:t/>
            </a:r>
            <a:br>
              <a:rPr lang="es-ES" b="1" dirty="0">
                <a:latin typeface="Century Gothic" panose="020B0502020202020204" pitchFamily="34" charset="0"/>
              </a:rPr>
            </a:br>
            <a:r>
              <a:rPr lang="es-ES" b="1" dirty="0">
                <a:latin typeface="Century Gothic" panose="020B0502020202020204" pitchFamily="34" charset="0"/>
              </a:rPr>
              <a:t/>
            </a:r>
            <a:br>
              <a:rPr lang="es-ES" b="1" dirty="0">
                <a:latin typeface="Century Gothic" panose="020B0502020202020204" pitchFamily="34" charset="0"/>
              </a:rPr>
            </a:br>
            <a:r>
              <a:rPr lang="es-ES" b="1" dirty="0">
                <a:latin typeface="Century Gothic" panose="020B0502020202020204" pitchFamily="34" charset="0"/>
              </a:rPr>
              <a:t/>
            </a:r>
            <a:br>
              <a:rPr lang="es-ES" b="1" dirty="0">
                <a:latin typeface="Century Gothic" panose="020B0502020202020204" pitchFamily="34" charset="0"/>
              </a:rPr>
            </a:br>
            <a:r>
              <a:rPr lang="es-ES" b="1" dirty="0" smtClean="0">
                <a:latin typeface="Century Gothic" panose="020B0502020202020204" pitchFamily="34" charset="0"/>
              </a:rPr>
              <a:t>RELIGIUOS EDUCATION</a:t>
            </a:r>
            <a:r>
              <a:rPr lang="es-ES" b="1" dirty="0">
                <a:latin typeface="Century Gothic" panose="020B0502020202020204" pitchFamily="34" charset="0"/>
              </a:rPr>
              <a:t/>
            </a:r>
            <a:br>
              <a:rPr lang="es-ES" b="1" dirty="0">
                <a:latin typeface="Century Gothic" panose="020B0502020202020204" pitchFamily="34" charset="0"/>
              </a:rPr>
            </a:br>
            <a:r>
              <a:rPr lang="es-ES" b="1" dirty="0">
                <a:latin typeface="Century Gothic" panose="020B0502020202020204" pitchFamily="34" charset="0"/>
              </a:rPr>
              <a:t/>
            </a:r>
            <a:br>
              <a:rPr lang="es-ES" b="1" dirty="0">
                <a:latin typeface="Century Gothic" panose="020B0502020202020204" pitchFamily="34" charset="0"/>
              </a:rPr>
            </a:br>
            <a:r>
              <a:rPr lang="es-ES" b="1" dirty="0">
                <a:latin typeface="Century Gothic" panose="020B0502020202020204" pitchFamily="34" charset="0"/>
              </a:rPr>
              <a:t>SEMANA </a:t>
            </a:r>
            <a:r>
              <a:rPr lang="es-ES" b="1" dirty="0" smtClean="0">
                <a:latin typeface="Century Gothic" panose="020B0502020202020204" pitchFamily="34" charset="0"/>
              </a:rPr>
              <a:t>2 </a:t>
            </a:r>
            <a:r>
              <a:rPr lang="es-ES" b="1" dirty="0">
                <a:latin typeface="Century Gothic" panose="020B0502020202020204" pitchFamily="34" charset="0"/>
              </a:rPr>
              <a:t>JULIO </a:t>
            </a:r>
            <a:r>
              <a:rPr lang="es-ES" b="1" dirty="0" smtClean="0">
                <a:latin typeface="Century Gothic" panose="020B0502020202020204" pitchFamily="34" charset="0"/>
              </a:rPr>
              <a:t>14 </a:t>
            </a:r>
            <a:r>
              <a:rPr lang="es-ES" b="1" dirty="0">
                <a:latin typeface="Century Gothic" panose="020B0502020202020204" pitchFamily="34" charset="0"/>
              </a:rPr>
              <a:t>AL </a:t>
            </a:r>
            <a:r>
              <a:rPr lang="es-ES" b="1" dirty="0" smtClean="0">
                <a:latin typeface="Century Gothic" panose="020B0502020202020204" pitchFamily="34" charset="0"/>
              </a:rPr>
              <a:t>18</a:t>
            </a:r>
            <a:r>
              <a:rPr lang="es-ES" b="1" dirty="0">
                <a:latin typeface="Century Gothic" panose="020B0502020202020204" pitchFamily="34" charset="0"/>
              </a:rPr>
              <a:t/>
            </a:r>
            <a:br>
              <a:rPr lang="es-ES" b="1" dirty="0">
                <a:latin typeface="Century Gothic" panose="020B0502020202020204" pitchFamily="34" charset="0"/>
              </a:rPr>
            </a:br>
            <a:r>
              <a:rPr lang="es-CO" b="1" dirty="0" smtClean="0"/>
              <a:t>AXIS</a:t>
            </a:r>
            <a:r>
              <a:rPr lang="es-CO" b="1" dirty="0"/>
              <a:t>: EXPLORING MY SURROUNDINGS</a:t>
            </a:r>
            <a:r>
              <a:rPr lang="es-CO" dirty="0"/>
              <a:t> </a:t>
            </a:r>
            <a:endParaRPr lang="es-CO" b="1" dirty="0">
              <a:latin typeface="Comic Sans MS" panose="030F0702030302020204" pitchFamily="66" charset="0"/>
            </a:endParaRPr>
          </a:p>
        </p:txBody>
      </p:sp>
      <p:pic>
        <p:nvPicPr>
          <p:cNvPr id="3" name="Imagen 2" descr="Texto&#10;&#10;Descripción generada automáticamente">
            <a:extLst>
              <a:ext uri="{FF2B5EF4-FFF2-40B4-BE49-F238E27FC236}">
                <a16:creationId xmlns:a16="http://schemas.microsoft.com/office/drawing/2014/main" xmlns="" id="{C306522E-2D4B-4516-B392-A2BEF1A71912}"/>
              </a:ext>
            </a:extLst>
          </p:cNvPr>
          <p:cNvPicPr>
            <a:picLocks noChangeAspect="1"/>
          </p:cNvPicPr>
          <p:nvPr/>
        </p:nvPicPr>
        <p:blipFill>
          <a:blip r:embed="rId3"/>
          <a:stretch>
            <a:fillRect/>
          </a:stretch>
        </p:blipFill>
        <p:spPr>
          <a:xfrm>
            <a:off x="2090553" y="598778"/>
            <a:ext cx="8365735" cy="2830222"/>
          </a:xfrm>
          <a:prstGeom prst="rect">
            <a:avLst/>
          </a:prstGeom>
          <a:ln>
            <a:noFill/>
          </a:ln>
          <a:effectLst>
            <a:outerShdw blurRad="292100" dist="139700" dir="2700000" algn="tl" rotWithShape="0">
              <a:srgbClr val="333333">
                <a:alpha val="65000"/>
              </a:srgbClr>
            </a:outerShdw>
          </a:effectLst>
        </p:spPr>
      </p:pic>
      <p:sp>
        <p:nvSpPr>
          <p:cNvPr id="4" name="CuadroTexto 3">
            <a:extLst>
              <a:ext uri="{FF2B5EF4-FFF2-40B4-BE49-F238E27FC236}">
                <a16:creationId xmlns:a16="http://schemas.microsoft.com/office/drawing/2014/main" xmlns="" id="{FCEFE3F1-3DAD-45EC-B5C0-53579BD7B570}"/>
              </a:ext>
            </a:extLst>
          </p:cNvPr>
          <p:cNvSpPr txBox="1"/>
          <p:nvPr/>
        </p:nvSpPr>
        <p:spPr>
          <a:xfrm>
            <a:off x="3822700" y="399841"/>
            <a:ext cx="7524528" cy="430887"/>
          </a:xfrm>
          <a:prstGeom prst="rect">
            <a:avLst/>
          </a:prstGeom>
          <a:noFill/>
        </p:spPr>
        <p:txBody>
          <a:bodyPr wrap="square">
            <a:spAutoFit/>
          </a:bodyPr>
          <a:lstStyle/>
          <a:p>
            <a:pPr algn="r"/>
            <a:r>
              <a:rPr lang="es-ES" sz="2200" b="1" dirty="0">
                <a:solidFill>
                  <a:schemeClr val="bg1"/>
                </a:solidFill>
                <a:effectLst>
                  <a:outerShdw blurRad="38100" dist="38100" dir="2700000" algn="tl">
                    <a:srgbClr val="000000">
                      <a:alpha val="43137"/>
                    </a:srgbClr>
                  </a:outerShdw>
                </a:effectLst>
              </a:rPr>
              <a:t>“FORMANDO BUENOS CRISTIANOS Y BUENOS CIUDADANOS”</a:t>
            </a:r>
          </a:p>
        </p:txBody>
      </p:sp>
    </p:spTree>
    <p:extLst>
      <p:ext uri="{BB962C8B-B14F-4D97-AF65-F5344CB8AC3E}">
        <p14:creationId xmlns:p14="http://schemas.microsoft.com/office/powerpoint/2010/main" val="3810126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AFCDDD-421D-77BD-786F-5980EA846B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65B2F28F-D4CC-40C6-9BEA-3CF9EFF882E6}"/>
              </a:ext>
            </a:extLst>
          </p:cNvPr>
          <p:cNvSpPr/>
          <p:nvPr/>
        </p:nvSpPr>
        <p:spPr>
          <a:xfrm>
            <a:off x="1024128" y="1548881"/>
            <a:ext cx="10995051" cy="3046988"/>
          </a:xfrm>
          <a:prstGeom prst="rect">
            <a:avLst/>
          </a:prstGeom>
        </p:spPr>
        <p:txBody>
          <a:bodyPr wrap="square">
            <a:spAutoFit/>
          </a:bodyPr>
          <a:lstStyle/>
          <a:p>
            <a:r>
              <a:rPr lang="es-CO" sz="3200" b="1" dirty="0"/>
              <a:t>AXIS: EXPLORING MY SURROUNDINGS</a:t>
            </a:r>
            <a:r>
              <a:rPr lang="es-CO" sz="3200" dirty="0"/>
              <a:t> </a:t>
            </a:r>
            <a:endParaRPr lang="es-CO" sz="3200" dirty="0" smtClean="0"/>
          </a:p>
          <a:p>
            <a:endParaRPr lang="es-CO" sz="3200" dirty="0"/>
          </a:p>
          <a:p>
            <a:r>
              <a:rPr lang="es-ES" sz="3200" dirty="0" smtClean="0"/>
              <a:t>Valoro </a:t>
            </a:r>
            <a:r>
              <a:rPr lang="es-ES" sz="3200" dirty="0"/>
              <a:t>como se manifiesta Dios</a:t>
            </a:r>
            <a:r>
              <a:rPr lang="es-ES" sz="3200" b="1" dirty="0"/>
              <a:t> </a:t>
            </a:r>
            <a:r>
              <a:rPr lang="es-ES" sz="3200" dirty="0"/>
              <a:t>en mi vida y la de mis amigos, a través de la relación personal con él y así poder descubrir y vivir en su propósito para nuestras vidas. </a:t>
            </a:r>
          </a:p>
          <a:p>
            <a:pPr algn="just"/>
            <a:endParaRPr lang="es-ES" sz="3200" dirty="0">
              <a:latin typeface="Century Gothic" panose="020B0502020202020204" pitchFamily="34" charset="0"/>
            </a:endParaRPr>
          </a:p>
        </p:txBody>
      </p:sp>
      <p:pic>
        <p:nvPicPr>
          <p:cNvPr id="3" name="Imagen 2" descr="Logotipo, nombre de la empresa&#10;&#10;Descripción generada automáticamente">
            <a:extLst>
              <a:ext uri="{FF2B5EF4-FFF2-40B4-BE49-F238E27FC236}">
                <a16:creationId xmlns:a16="http://schemas.microsoft.com/office/drawing/2014/main" xmlns="" id="{A4B03D0A-B23F-4FE4-9DDF-36780A5E6E37}"/>
              </a:ext>
            </a:extLst>
          </p:cNvPr>
          <p:cNvPicPr>
            <a:picLocks noChangeAspect="1"/>
          </p:cNvPicPr>
          <p:nvPr/>
        </p:nvPicPr>
        <p:blipFill>
          <a:blip r:embed="rId2"/>
          <a:stretch>
            <a:fillRect/>
          </a:stretch>
        </p:blipFill>
        <p:spPr>
          <a:xfrm>
            <a:off x="11418203" y="144923"/>
            <a:ext cx="600976" cy="959920"/>
          </a:xfrm>
          <a:prstGeom prst="rect">
            <a:avLst/>
          </a:prstGeom>
        </p:spPr>
      </p:pic>
    </p:spTree>
    <p:extLst>
      <p:ext uri="{BB962C8B-B14F-4D97-AF65-F5344CB8AC3E}">
        <p14:creationId xmlns:p14="http://schemas.microsoft.com/office/powerpoint/2010/main" val="1608618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41198" y="212837"/>
            <a:ext cx="9791700" cy="831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CO" sz="2800" b="1" dirty="0">
              <a:solidFill>
                <a:schemeClr val="bg1">
                  <a:lumMod val="95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58D0CE51-C443-F178-17FA-FFAAE11D77F5}"/>
              </a:ext>
            </a:extLst>
          </p:cNvPr>
          <p:cNvSpPr txBox="1"/>
          <p:nvPr/>
        </p:nvSpPr>
        <p:spPr>
          <a:xfrm>
            <a:off x="10298243" y="2061044"/>
            <a:ext cx="1153335" cy="369332"/>
          </a:xfrm>
          <a:prstGeom prst="rect">
            <a:avLst/>
          </a:prstGeom>
          <a:noFill/>
        </p:spPr>
        <p:txBody>
          <a:bodyPr wrap="square" rtlCol="0">
            <a:spAutoFit/>
          </a:bodyPr>
          <a:lstStyle/>
          <a:p>
            <a:endParaRPr lang="es-CO" dirty="0"/>
          </a:p>
        </p:txBody>
      </p:sp>
      <p:sp>
        <p:nvSpPr>
          <p:cNvPr id="2" name="Rectángulo 1">
            <a:extLst>
              <a:ext uri="{FF2B5EF4-FFF2-40B4-BE49-F238E27FC236}">
                <a16:creationId xmlns:a16="http://schemas.microsoft.com/office/drawing/2014/main" xmlns="" id="{D2A04EB0-D47A-4D86-AB9D-382ADAB65B27}"/>
              </a:ext>
            </a:extLst>
          </p:cNvPr>
          <p:cNvSpPr/>
          <p:nvPr/>
        </p:nvSpPr>
        <p:spPr>
          <a:xfrm>
            <a:off x="1044471" y="1044688"/>
            <a:ext cx="10674220" cy="5509200"/>
          </a:xfrm>
          <a:prstGeom prst="rect">
            <a:avLst/>
          </a:prstGeom>
        </p:spPr>
        <p:txBody>
          <a:bodyPr wrap="square">
            <a:spAutoFit/>
          </a:bodyPr>
          <a:lstStyle/>
          <a:p>
            <a:r>
              <a:rPr lang="es-ES" sz="1600" b="1" dirty="0"/>
              <a:t>FASE 1.  INTRODUCTORIA</a:t>
            </a:r>
            <a:r>
              <a:rPr lang="es-ES" sz="1600" dirty="0"/>
              <a:t> </a:t>
            </a:r>
          </a:p>
          <a:p>
            <a:r>
              <a:rPr lang="es-ES" sz="1600" b="1" dirty="0"/>
              <a:t>Motivación</a:t>
            </a:r>
            <a:r>
              <a:rPr lang="es-ES" sz="1600" dirty="0"/>
              <a:t>: 10 minutes </a:t>
            </a:r>
          </a:p>
          <a:p>
            <a:r>
              <a:rPr lang="es-ES" sz="1600" dirty="0"/>
              <a:t> “DIOS</a:t>
            </a:r>
            <a:r>
              <a:rPr lang="es-ES" sz="1600" b="1" dirty="0"/>
              <a:t> </a:t>
            </a:r>
            <a:r>
              <a:rPr lang="es-ES" sz="1600" dirty="0"/>
              <a:t>SE MANIFIESTA EN LA VIDA”.  </a:t>
            </a:r>
          </a:p>
          <a:p>
            <a:r>
              <a:rPr lang="es-ES" sz="1600" b="1" dirty="0"/>
              <a:t>Se invita a los estudiantes a escuchar y observar vídeo-canción: El Amor de Dios es Maravilloso | Ben en Belén Canciones Infantiles. </a:t>
            </a:r>
            <a:endParaRPr lang="es-ES" sz="1600" dirty="0"/>
          </a:p>
          <a:p>
            <a:r>
              <a:rPr lang="es-ES" sz="1600" b="1" dirty="0">
                <a:hlinkClick r:id="rId3"/>
              </a:rPr>
              <a:t>https://www.youtube.com/watch?v=lmmTL5bcckA</a:t>
            </a:r>
            <a:r>
              <a:rPr lang="es-ES" sz="1600" b="1" dirty="0"/>
              <a:t> </a:t>
            </a:r>
            <a:endParaRPr lang="es-ES" sz="1600" dirty="0"/>
          </a:p>
          <a:p>
            <a:r>
              <a:rPr lang="es-ES" sz="1600" b="1" dirty="0"/>
              <a:t>Con base en el vídeo, se inicia socializando:  </a:t>
            </a:r>
            <a:endParaRPr lang="es-ES" sz="1600" dirty="0"/>
          </a:p>
          <a:p>
            <a:r>
              <a:rPr lang="es-ES" sz="1600" dirty="0"/>
              <a:t>¿Qué observamos en el vídeo? </a:t>
            </a:r>
          </a:p>
          <a:p>
            <a:r>
              <a:rPr lang="es-ES" sz="1600" dirty="0"/>
              <a:t>¿Cuáles son los regalos de Dios? </a:t>
            </a:r>
          </a:p>
          <a:p>
            <a:r>
              <a:rPr lang="es-ES" sz="1600" dirty="0"/>
              <a:t>Jesús </a:t>
            </a:r>
            <a:r>
              <a:rPr lang="es-ES" sz="1600" dirty="0" err="1"/>
              <a:t>is</a:t>
            </a:r>
            <a:r>
              <a:rPr lang="es-ES" sz="1600" dirty="0"/>
              <a:t> </a:t>
            </a:r>
            <a:r>
              <a:rPr lang="es-ES" sz="1600" dirty="0" err="1"/>
              <a:t>example</a:t>
            </a:r>
            <a:r>
              <a:rPr lang="es-ES" sz="1600" dirty="0"/>
              <a:t> </a:t>
            </a:r>
            <a:r>
              <a:rPr lang="es-ES" sz="1600" dirty="0" err="1"/>
              <a:t>the</a:t>
            </a:r>
            <a:r>
              <a:rPr lang="es-ES" sz="1600" dirty="0"/>
              <a:t> </a:t>
            </a:r>
            <a:r>
              <a:rPr lang="es-ES" sz="1600" dirty="0" err="1"/>
              <a:t>life</a:t>
            </a:r>
            <a:r>
              <a:rPr lang="es-ES" sz="1600" dirty="0"/>
              <a:t> and </a:t>
            </a:r>
            <a:r>
              <a:rPr lang="es-ES" sz="1600" dirty="0" err="1"/>
              <a:t>love</a:t>
            </a:r>
            <a:r>
              <a:rPr lang="es-ES" sz="1600" dirty="0"/>
              <a:t> </a:t>
            </a:r>
          </a:p>
          <a:p>
            <a:r>
              <a:rPr lang="es-ES" sz="1600" dirty="0"/>
              <a:t>Nuestro propósito en la vida es llegar a ser amigos de Dios. Podemos ver el amor de Dios en las bendiciones que nos da. Desde la belleza del mundo, hasta las personas en nuestra vida, Dios constantemente nos está dando regalos grandes y pequeños porque nos ama. Podemos experimentar el amor de Dios al interactuar con diferentes personas. </a:t>
            </a:r>
          </a:p>
          <a:p>
            <a:r>
              <a:rPr lang="es-ES" sz="1600" b="1" dirty="0"/>
              <a:t>Exploración </a:t>
            </a:r>
            <a:r>
              <a:rPr lang="es-ES" sz="1600" dirty="0"/>
              <a:t> </a:t>
            </a:r>
          </a:p>
          <a:p>
            <a:r>
              <a:rPr lang="es-ES" sz="1600" dirty="0"/>
              <a:t>¿Cómo crees que Dios se manifiesta en la vida de cada uno de nosotros? </a:t>
            </a:r>
          </a:p>
          <a:p>
            <a:r>
              <a:rPr lang="es-ES" sz="1600" dirty="0"/>
              <a:t>¿Cómo se puede manifestar en las familias de otros niños? </a:t>
            </a:r>
          </a:p>
          <a:p>
            <a:r>
              <a:rPr lang="es-ES" sz="1600" dirty="0"/>
              <a:t>Escriben en el cuaderno la siguiente frase: </a:t>
            </a:r>
          </a:p>
          <a:p>
            <a:r>
              <a:rPr lang="es-ES" sz="1600" b="1" dirty="0"/>
              <a:t>“</a:t>
            </a:r>
            <a:r>
              <a:rPr lang="es-ES" sz="1600" dirty="0"/>
              <a:t>Su presencia </a:t>
            </a:r>
            <a:r>
              <a:rPr lang="es-ES" sz="1600"/>
              <a:t>se </a:t>
            </a:r>
            <a:r>
              <a:rPr lang="es-ES" sz="1600" smtClean="0"/>
              <a:t>manifiesta en </a:t>
            </a:r>
            <a:r>
              <a:rPr lang="es-ES" sz="1600" dirty="0"/>
              <a:t>todos aquellos que anhelan a Dios más que cualquier otra cosa en este mundo”. </a:t>
            </a:r>
          </a:p>
          <a:p>
            <a:r>
              <a:rPr lang="es-ES" sz="1600" dirty="0"/>
              <a:t>De acuerdo con lo aprendido, lo interpretan y plasman en el cuaderno un dibujo.  </a:t>
            </a:r>
          </a:p>
          <a:p>
            <a:r>
              <a:rPr lang="es-ES" sz="1600" b="1" dirty="0"/>
              <a:t>Cierre: </a:t>
            </a:r>
            <a:r>
              <a:rPr lang="es-ES" sz="1600" dirty="0"/>
              <a:t>Consulta con tu mesa cooperativa ¿Cómo se puede llegar a ser más amigo de Dios?, escriban en el cuaderno.  y socializan. </a:t>
            </a:r>
          </a:p>
          <a:p>
            <a:pPr fontAlgn="base"/>
            <a:endParaRPr lang="es-ES" sz="1600" dirty="0"/>
          </a:p>
        </p:txBody>
      </p:sp>
      <p:pic>
        <p:nvPicPr>
          <p:cNvPr id="5" name="Imagen 4" descr="Logotipo, nombre de la empresa&#10;&#10;Descripción generada automáticamente">
            <a:extLst>
              <a:ext uri="{FF2B5EF4-FFF2-40B4-BE49-F238E27FC236}">
                <a16:creationId xmlns:a16="http://schemas.microsoft.com/office/drawing/2014/main" xmlns="" id="{922981A0-B219-4B8E-8780-07668F42A6DC}"/>
              </a:ext>
            </a:extLst>
          </p:cNvPr>
          <p:cNvPicPr>
            <a:picLocks noChangeAspect="1"/>
          </p:cNvPicPr>
          <p:nvPr/>
        </p:nvPicPr>
        <p:blipFill>
          <a:blip r:embed="rId4"/>
          <a:stretch>
            <a:fillRect/>
          </a:stretch>
        </p:blipFill>
        <p:spPr>
          <a:xfrm>
            <a:off x="11418203" y="144923"/>
            <a:ext cx="600976" cy="959920"/>
          </a:xfrm>
          <a:prstGeom prst="rect">
            <a:avLst/>
          </a:prstGeom>
        </p:spPr>
      </p:pic>
    </p:spTree>
    <p:extLst>
      <p:ext uri="{BB962C8B-B14F-4D97-AF65-F5344CB8AC3E}">
        <p14:creationId xmlns:p14="http://schemas.microsoft.com/office/powerpoint/2010/main" val="171801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descr="Logotipo, nombre de la empresa&#10;&#10;Descripción generada automáticamente">
            <a:extLst>
              <a:ext uri="{FF2B5EF4-FFF2-40B4-BE49-F238E27FC236}">
                <a16:creationId xmlns:a16="http://schemas.microsoft.com/office/drawing/2014/main" xmlns="" id="{D214E9F0-011A-47A1-9004-3AAD4392F4F0}"/>
              </a:ext>
            </a:extLst>
          </p:cNvPr>
          <p:cNvPicPr>
            <a:picLocks noChangeAspect="1"/>
          </p:cNvPicPr>
          <p:nvPr/>
        </p:nvPicPr>
        <p:blipFill>
          <a:blip r:embed="rId3"/>
          <a:stretch>
            <a:fillRect/>
          </a:stretch>
        </p:blipFill>
        <p:spPr>
          <a:xfrm>
            <a:off x="11591024" y="0"/>
            <a:ext cx="600976" cy="959920"/>
          </a:xfrm>
          <a:prstGeom prst="rect">
            <a:avLst/>
          </a:prstGeom>
        </p:spPr>
      </p:pic>
    </p:spTree>
    <p:extLst>
      <p:ext uri="{BB962C8B-B14F-4D97-AF65-F5344CB8AC3E}">
        <p14:creationId xmlns:p14="http://schemas.microsoft.com/office/powerpoint/2010/main" val="3966273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18</Words>
  <Application>Microsoft Office PowerPoint</Application>
  <PresentationFormat>Panorámica</PresentationFormat>
  <Paragraphs>24</Paragraphs>
  <Slides>4</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Calibri</vt:lpstr>
      <vt:lpstr>Calibri Light</vt:lpstr>
      <vt:lpstr>Century Gothic</vt:lpstr>
      <vt:lpstr>Comic Sans MS</vt:lpstr>
      <vt:lpstr>Tema de Office</vt:lpstr>
      <vt:lpstr>       RELIGIUOS EDUCATION  SEMANA 2 JULIO 14 AL 18 AXIS: EXPLORING MY SURROUNDINGS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Diseñador Multimedia</dc:creator>
  <cp:lastModifiedBy>Cuenta Microsoft</cp:lastModifiedBy>
  <cp:revision>65</cp:revision>
  <dcterms:created xsi:type="dcterms:W3CDTF">2023-03-07T19:49:06Z</dcterms:created>
  <dcterms:modified xsi:type="dcterms:W3CDTF">2025-07-12T17:34:15Z</dcterms:modified>
</cp:coreProperties>
</file>