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3"/>
  </p:notesMasterIdLst>
  <p:sldIdLst>
    <p:sldId id="256" r:id="rId2"/>
    <p:sldId id="258" r:id="rId3"/>
    <p:sldId id="312" r:id="rId4"/>
    <p:sldId id="311" r:id="rId5"/>
    <p:sldId id="315" r:id="rId6"/>
    <p:sldId id="316" r:id="rId7"/>
    <p:sldId id="277" r:id="rId8"/>
    <p:sldId id="267" r:id="rId9"/>
    <p:sldId id="313" r:id="rId10"/>
    <p:sldId id="314" r:id="rId11"/>
    <p:sldId id="317" r:id="rId12"/>
  </p:sldIdLst>
  <p:sldSz cx="9144000" cy="5143500" type="screen16x9"/>
  <p:notesSz cx="6858000" cy="9144000"/>
  <p:embeddedFontLst>
    <p:embeddedFont>
      <p:font typeface="Jua" panose="020B0604020202020204" charset="-127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AF2E6-040C-618E-8936-AC0A74CB1749}" v="2" dt="2024-04-16T20:37:30.488"/>
    <p1510:client id="{EC543F87-6A16-A5B3-A70B-2BCDEA1B583E}" v="1" dt="2024-04-17T00:21:31.550"/>
  </p1510:revLst>
</p1510:revInfo>
</file>

<file path=ppt/tableStyles.xml><?xml version="1.0" encoding="utf-8"?>
<a:tblStyleLst xmlns:a="http://schemas.openxmlformats.org/drawingml/2006/main" def="{27D70F04-BA87-464F-AADF-1EDF3701DBC7}">
  <a:tblStyle styleId="{27D70F04-BA87-464F-AADF-1EDF3701DB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YSVI HUERTA SUAZA" userId="S::lhuertass@fmsnor.org::361924fc-a282-413c-bb20-b2c6eb94b7d1" providerId="AD" clId="Web-{EC543F87-6A16-A5B3-A70B-2BCDEA1B583E}"/>
    <pc:docChg chg="modSld">
      <pc:chgData name="LEYSVI HUERTA SUAZA" userId="S::lhuertass@fmsnor.org::361924fc-a282-413c-bb20-b2c6eb94b7d1" providerId="AD" clId="Web-{EC543F87-6A16-A5B3-A70B-2BCDEA1B583E}" dt="2024-04-17T00:21:31.550" v="0" actId="20577"/>
      <pc:docMkLst>
        <pc:docMk/>
      </pc:docMkLst>
      <pc:sldChg chg="modSp">
        <pc:chgData name="LEYSVI HUERTA SUAZA" userId="S::lhuertass@fmsnor.org::361924fc-a282-413c-bb20-b2c6eb94b7d1" providerId="AD" clId="Web-{EC543F87-6A16-A5B3-A70B-2BCDEA1B583E}" dt="2024-04-17T00:21:31.550" v="0" actId="20577"/>
        <pc:sldMkLst>
          <pc:docMk/>
          <pc:sldMk cId="0" sldId="259"/>
        </pc:sldMkLst>
        <pc:spChg chg="mod">
          <ac:chgData name="LEYSVI HUERTA SUAZA" userId="S::lhuertass@fmsnor.org::361924fc-a282-413c-bb20-b2c6eb94b7d1" providerId="AD" clId="Web-{EC543F87-6A16-A5B3-A70B-2BCDEA1B583E}" dt="2024-04-17T00:21:31.550" v="0" actId="20577"/>
          <ac:spMkLst>
            <pc:docMk/>
            <pc:sldMk cId="0" sldId="259"/>
            <ac:spMk id="1770" creationId="{00000000-0000-0000-0000-000000000000}"/>
          </ac:spMkLst>
        </pc:spChg>
      </pc:sldChg>
    </pc:docChg>
  </pc:docChgLst>
  <pc:docChgLst>
    <pc:chgData name="LEYSVI HUERTA SUAZA" userId="S::lhuertass@fmsnor.org::361924fc-a282-413c-bb20-b2c6eb94b7d1" providerId="AD" clId="Web-{BADAF2E6-040C-618E-8936-AC0A74CB1749}"/>
    <pc:docChg chg="modSld">
      <pc:chgData name="LEYSVI HUERTA SUAZA" userId="S::lhuertass@fmsnor.org::361924fc-a282-413c-bb20-b2c6eb94b7d1" providerId="AD" clId="Web-{BADAF2E6-040C-618E-8936-AC0A74CB1749}" dt="2024-04-16T20:37:30.488" v="1" actId="20577"/>
      <pc:docMkLst>
        <pc:docMk/>
      </pc:docMkLst>
      <pc:sldChg chg="modSp">
        <pc:chgData name="LEYSVI HUERTA SUAZA" userId="S::lhuertass@fmsnor.org::361924fc-a282-413c-bb20-b2c6eb94b7d1" providerId="AD" clId="Web-{BADAF2E6-040C-618E-8936-AC0A74CB1749}" dt="2024-04-16T20:37:30.488" v="1" actId="20577"/>
        <pc:sldMkLst>
          <pc:docMk/>
          <pc:sldMk cId="0" sldId="259"/>
        </pc:sldMkLst>
        <pc:spChg chg="mod">
          <ac:chgData name="LEYSVI HUERTA SUAZA" userId="S::lhuertass@fmsnor.org::361924fc-a282-413c-bb20-b2c6eb94b7d1" providerId="AD" clId="Web-{BADAF2E6-040C-618E-8936-AC0A74CB1749}" dt="2024-04-16T20:37:30.488" v="1" actId="20577"/>
          <ac:spMkLst>
            <pc:docMk/>
            <pc:sldMk cId="0" sldId="259"/>
            <ac:spMk id="17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7E2EB-1030-4180-9FEF-5E03C7E0878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32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WEEK 1</a:t>
            </a:r>
            <a:endParaRPr dirty="0"/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13867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ABRIL 7 AL 11 DE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76272-46FF-1F5E-D96E-60C26F9F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Acuerdo pedagógico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2B90F3-EE38-E117-778C-4094CAB6E357}"/>
              </a:ext>
            </a:extLst>
          </p:cNvPr>
          <p:cNvSpPr txBox="1"/>
          <p:nvPr/>
        </p:nvSpPr>
        <p:spPr>
          <a:xfrm>
            <a:off x="1775636" y="1310612"/>
            <a:ext cx="60818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 forma personal cada estudiante establece su compromiso para seguir fortaleciendo su ser y lograr un buen ambiente de aula.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Espacio para dialogar en asamblea el acuerdo pedagógico, el cual es integral, se escuchan sus inquietudes y aportes.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10001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2BE1A-FA16-4C76-8841-E01EB591F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AC831-7F38-0139-E7D8-0B72872E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Cierre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F516A3-75F7-715A-41EA-9131CEEFE82B}"/>
              </a:ext>
            </a:extLst>
          </p:cNvPr>
          <p:cNvSpPr txBox="1"/>
          <p:nvPr/>
        </p:nvSpPr>
        <p:spPr>
          <a:xfrm>
            <a:off x="1775636" y="1310612"/>
            <a:ext cx="6081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Espacio para dialogar en asamblea el acuerdo pedagógico, el cual es integral, se escuchan sus inquietudes y aportes.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70905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746" name="Google Shape;1746;p25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4081554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Socializar desempeño</a:t>
            </a:r>
            <a:r>
              <a:rPr lang="en" dirty="0"/>
              <a:t>.</a:t>
            </a:r>
            <a:endParaRPr dirty="0"/>
          </a:p>
        </p:txBody>
      </p:sp>
      <p:sp>
        <p:nvSpPr>
          <p:cNvPr id="1748" name="Google Shape;1748;p25"/>
          <p:cNvSpPr txBox="1">
            <a:spLocks noGrp="1"/>
          </p:cNvSpPr>
          <p:nvPr>
            <p:ph type="subTitle" idx="1"/>
          </p:nvPr>
        </p:nvSpPr>
        <p:spPr>
          <a:xfrm>
            <a:off x="1796842" y="1229700"/>
            <a:ext cx="3388221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Oración-motivación</a:t>
            </a:r>
            <a:endParaRPr sz="2400" dirty="0"/>
          </a:p>
        </p:txBody>
      </p:sp>
      <p:sp>
        <p:nvSpPr>
          <p:cNvPr id="1750" name="Google Shape;1750;p25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3903278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Trabajo individual</a:t>
            </a:r>
            <a:endParaRPr sz="2400" dirty="0"/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193583" y="1255828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6"/>
          </p:nvPr>
        </p:nvSpPr>
        <p:spPr>
          <a:xfrm>
            <a:off x="1194483" y="2474336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02</a:t>
            </a:r>
            <a:endParaRPr sz="2800" dirty="0"/>
          </a:p>
        </p:txBody>
      </p:sp>
      <p:sp>
        <p:nvSpPr>
          <p:cNvPr id="1756" name="Google Shape;1756;p25"/>
          <p:cNvSpPr txBox="1">
            <a:spLocks noGrp="1"/>
          </p:cNvSpPr>
          <p:nvPr>
            <p:ph type="title" idx="9"/>
          </p:nvPr>
        </p:nvSpPr>
        <p:spPr>
          <a:xfrm>
            <a:off x="1195743" y="3690599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03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2CCA7-6C3A-BDA2-C57B-9E786D27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PURPOSE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0ABAA1-502C-B9CC-073E-4150A4ECFCA2}"/>
              </a:ext>
            </a:extLst>
          </p:cNvPr>
          <p:cNvSpPr txBox="1"/>
          <p:nvPr/>
        </p:nvSpPr>
        <p:spPr>
          <a:xfrm>
            <a:off x="1233377" y="1116434"/>
            <a:ext cx="69005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Conozco el desempeño, contenidos y conceptos del segundo periodo académico, a través de ejercicios de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participation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and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construction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colectiva del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educational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agreement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para comprender el propósito de las actividades a desarrollar.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92425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63671-5296-477D-ADA0-E893C2DB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00" y="1157446"/>
            <a:ext cx="7691400" cy="2553185"/>
          </a:xfrm>
        </p:spPr>
        <p:txBody>
          <a:bodyPr/>
          <a:lstStyle/>
          <a:p>
            <a:pPr algn="just">
              <a:buNone/>
            </a:pPr>
            <a:r>
              <a:rPr lang="es-CO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 invita a los estudiantes a realizar la </a:t>
            </a:r>
            <a:r>
              <a:rPr lang="es-CO" b="0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Thinking</a:t>
            </a:r>
            <a:r>
              <a:rPr lang="es-CO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CO" b="0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routine:Word</a:t>
            </a:r>
            <a:r>
              <a:rPr lang="es-CO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/ </a:t>
            </a:r>
            <a:r>
              <a:rPr lang="es-CO" b="0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Sentence</a:t>
            </a:r>
            <a:r>
              <a:rPr lang="es-CO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/ </a:t>
            </a:r>
            <a:r>
              <a:rPr lang="es-CO" b="0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Phrase</a:t>
            </a:r>
            <a:r>
              <a:rPr lang="es-CO" b="0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s-MX" b="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a partir de</a:t>
            </a: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una imagen de Jesús compartiendo entre los hombres.</a:t>
            </a:r>
            <a:b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estudiantes de forma individual deben compartir una palabra que les haya llamado la atención. Una idea significativa y una frase que sobre lo que significa para ellos la imagen. Compartir en forma general las respuestas. La docente va escribiendo en el tablero lo que van socializando.</a:t>
            </a:r>
            <a:b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s-MX" b="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A7EB75D-2228-656F-8CF6-26B733FEBC35}"/>
              </a:ext>
            </a:extLst>
          </p:cNvPr>
          <p:cNvSpPr txBox="1">
            <a:spLocks/>
          </p:cNvSpPr>
          <p:nvPr/>
        </p:nvSpPr>
        <p:spPr>
          <a:xfrm>
            <a:off x="726300" y="40830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/>
            <a:r>
              <a:rPr lang="es-MX" dirty="0"/>
              <a:t>FASE 1: INTRODUCTORIA </a:t>
            </a:r>
            <a:br>
              <a:rPr lang="es-MX" dirty="0"/>
            </a:br>
            <a:r>
              <a:rPr lang="es-MX" dirty="0"/>
              <a:t>1. MOTIVACIÓN</a:t>
            </a:r>
          </a:p>
        </p:txBody>
      </p:sp>
    </p:spTree>
    <p:extLst>
      <p:ext uri="{BB962C8B-B14F-4D97-AF65-F5344CB8AC3E}">
        <p14:creationId xmlns:p14="http://schemas.microsoft.com/office/powerpoint/2010/main" val="352708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C690-C291-B6F4-825A-C7BA10021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47BC1-7754-4853-7399-42CE00FE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Thinking</a:t>
            </a:r>
            <a:r>
              <a:rPr lang="es-CO" b="1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CO" b="1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routine:Word</a:t>
            </a:r>
            <a:r>
              <a:rPr lang="es-CO" b="1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/ </a:t>
            </a:r>
            <a:r>
              <a:rPr lang="es-CO" b="1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Sentence</a:t>
            </a:r>
            <a:r>
              <a:rPr lang="es-CO" b="1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/ </a:t>
            </a:r>
            <a:r>
              <a:rPr lang="es-CO" b="1" i="0" dirty="0" err="1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Phrase</a:t>
            </a:r>
            <a:r>
              <a:rPr lang="es-CO" b="1" i="0" dirty="0">
                <a:solidFill>
                  <a:srgbClr val="191919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s-MX" dirty="0"/>
          </a:p>
        </p:txBody>
      </p:sp>
      <p:pic>
        <p:nvPicPr>
          <p:cNvPr id="1026" name="Picture 2" descr="Jesús enseña que todos deben buscar el reino de Dios">
            <a:extLst>
              <a:ext uri="{FF2B5EF4-FFF2-40B4-BE49-F238E27FC236}">
                <a16:creationId xmlns:a16="http://schemas.microsoft.com/office/drawing/2014/main" id="{020A69FA-D0A4-24BF-D3B8-16E4578B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25" y="1244575"/>
            <a:ext cx="63246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6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AFEA6-1D46-6C27-9B6B-B520056E7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10D6C-C8C9-8848-17B9-863C042B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48" y="1465918"/>
            <a:ext cx="7691400" cy="2553185"/>
          </a:xfrm>
        </p:spPr>
        <p:txBody>
          <a:bodyPr/>
          <a:lstStyle/>
          <a:p>
            <a:pPr algn="just">
              <a:buNone/>
            </a:pP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Después de compartir la rutina de pensamiento encontrar las ideas en común y socializar el desempeño identificando: Qué va a saber, cómo lo va hacer y donde lo aplica. Socializar los tópicos correspondientes.</a:t>
            </a:r>
            <a:b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Socializar los conceptos transversales: </a:t>
            </a:r>
            <a:r>
              <a:rPr lang="es-MX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Relation</a:t>
            </a: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s-MX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communication</a:t>
            </a: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1925CC8-2792-6236-A545-53AB967206BC}"/>
              </a:ext>
            </a:extLst>
          </p:cNvPr>
          <p:cNvSpPr txBox="1">
            <a:spLocks/>
          </p:cNvSpPr>
          <p:nvPr/>
        </p:nvSpPr>
        <p:spPr>
          <a:xfrm>
            <a:off x="726300" y="79389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/>
            <a:r>
              <a:rPr lang="es-MX" dirty="0"/>
              <a:t>2. EXPLORACIÓN</a:t>
            </a:r>
          </a:p>
        </p:txBody>
      </p:sp>
    </p:spTree>
    <p:extLst>
      <p:ext uri="{BB962C8B-B14F-4D97-AF65-F5344CB8AC3E}">
        <p14:creationId xmlns:p14="http://schemas.microsoft.com/office/powerpoint/2010/main" val="364205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6333" y="71114"/>
            <a:ext cx="5471335" cy="555052"/>
          </a:xfrm>
        </p:spPr>
        <p:txBody>
          <a:bodyPr>
            <a:normAutofit/>
          </a:bodyPr>
          <a:lstStyle/>
          <a:p>
            <a:r>
              <a:rPr lang="es-CO" sz="1800" b="1" i="0" u="none" strike="noStrike" dirty="0" err="1">
                <a:solidFill>
                  <a:srgbClr val="431F5E"/>
                </a:solidFill>
                <a:effectLst/>
                <a:latin typeface="Gochi Hand"/>
              </a:rPr>
              <a:t>ARCHIEVEMENT</a:t>
            </a:r>
            <a:r>
              <a:rPr lang="es-CO" sz="1800" b="1" i="0" u="none" strike="noStrike" dirty="0">
                <a:solidFill>
                  <a:srgbClr val="431F5E"/>
                </a:solidFill>
                <a:effectLst/>
                <a:latin typeface="Gochi Hand"/>
              </a:rPr>
              <a:t> ERE</a:t>
            </a:r>
            <a:endParaRPr lang="es-CO" sz="3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C7A3E35-9235-0E41-01AC-D42C305EC50B}"/>
              </a:ext>
            </a:extLst>
          </p:cNvPr>
          <p:cNvSpPr txBox="1">
            <a:spLocks/>
          </p:cNvSpPr>
          <p:nvPr/>
        </p:nvSpPr>
        <p:spPr>
          <a:xfrm>
            <a:off x="943498" y="1911163"/>
            <a:ext cx="3231895" cy="5291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Tópicos y conceptos</a:t>
            </a:r>
            <a:endParaRPr lang="es-CO" sz="2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39D876C-A176-5D03-8A9C-531C7D84F93C}"/>
              </a:ext>
            </a:extLst>
          </p:cNvPr>
          <p:cNvSpPr txBox="1">
            <a:spLocks/>
          </p:cNvSpPr>
          <p:nvPr/>
        </p:nvSpPr>
        <p:spPr>
          <a:xfrm>
            <a:off x="683046" y="2394327"/>
            <a:ext cx="7517456" cy="12522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entury Gothic" panose="020B0502020202020204" pitchFamily="34" charset="0"/>
              </a:rPr>
              <a:t>Jesús hombre entre los hombres.</a:t>
            </a:r>
          </a:p>
          <a:p>
            <a:pPr marL="257175" indent="-257175"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entury Gothic" panose="020B0502020202020204" pitchFamily="34" charset="0"/>
              </a:rPr>
              <a:t>El Dios del amor que nos presentó Jesús.</a:t>
            </a:r>
          </a:p>
          <a:p>
            <a:pPr marL="257175" indent="-257175"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entury Gothic" panose="020B0502020202020204" pitchFamily="34" charset="0"/>
              </a:rPr>
              <a:t>Parábolas de Jesús relacionadas con el cuidado del medio ambiente.</a:t>
            </a:r>
          </a:p>
          <a:p>
            <a:pPr>
              <a:lnSpc>
                <a:spcPct val="170000"/>
              </a:lnSpc>
            </a:pPr>
            <a:endParaRPr lang="es-CO" sz="1350" dirty="0">
              <a:latin typeface="Century Gothic" panose="020B0502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827816-DB81-6D6E-7398-B63A7B09928F}"/>
              </a:ext>
            </a:extLst>
          </p:cNvPr>
          <p:cNvSpPr txBox="1">
            <a:spLocks/>
          </p:cNvSpPr>
          <p:nvPr/>
        </p:nvSpPr>
        <p:spPr>
          <a:xfrm>
            <a:off x="268356" y="3745735"/>
            <a:ext cx="8875644" cy="11321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S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CONCEPTOS </a:t>
            </a:r>
          </a:p>
          <a:p>
            <a:pPr algn="just" fontAlgn="base"/>
            <a:r>
              <a:rPr lang="es-MX" sz="21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Relation</a:t>
            </a:r>
            <a:r>
              <a:rPr lang="es-MX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s-MX" sz="2100" dirty="0">
                <a:latin typeface="Century Gothic" panose="020B0502020202020204" pitchFamily="34" charset="0"/>
              </a:rPr>
              <a:t>link</a:t>
            </a:r>
          </a:p>
          <a:p>
            <a:pPr algn="just" fontAlgn="base"/>
            <a:r>
              <a:rPr lang="es-MX" sz="21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Communication</a:t>
            </a:r>
            <a:r>
              <a:rPr lang="es-MX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s-MX" sz="2100" dirty="0" err="1">
                <a:latin typeface="Century Gothic" panose="020B0502020202020204" pitchFamily="34" charset="0"/>
              </a:rPr>
              <a:t>Teaching</a:t>
            </a:r>
            <a:endParaRPr lang="es-CO" sz="21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D0DBB58-774B-87EE-F5A3-41789F55344B}"/>
              </a:ext>
            </a:extLst>
          </p:cNvPr>
          <p:cNvSpPr txBox="1">
            <a:spLocks/>
          </p:cNvSpPr>
          <p:nvPr/>
        </p:nvSpPr>
        <p:spPr>
          <a:xfrm>
            <a:off x="683046" y="618348"/>
            <a:ext cx="7777908" cy="139773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600" b="1" i="0" u="none" strike="noStrike" dirty="0" err="1">
                <a:solidFill>
                  <a:srgbClr val="431F5E"/>
                </a:solidFill>
                <a:effectLst/>
                <a:latin typeface="Century Gothic" panose="020B0502020202020204" pitchFamily="34" charset="0"/>
              </a:rPr>
              <a:t>ARCHIEVEMENT</a:t>
            </a:r>
            <a:r>
              <a:rPr lang="es-CO" sz="2600" b="1" i="0" u="none" strike="noStrike" dirty="0">
                <a:solidFill>
                  <a:srgbClr val="431F5E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s-MX" sz="2400" i="0" u="none" strike="noStrike" dirty="0">
                <a:effectLst/>
                <a:latin typeface="Century Gothic" panose="020B0502020202020204" pitchFamily="34" charset="0"/>
              </a:rPr>
              <a:t>Compara algunas parábolas de </a:t>
            </a:r>
            <a:r>
              <a:rPr lang="es-MX" sz="2400" dirty="0">
                <a:latin typeface="Century Gothic" panose="020B0502020202020204" pitchFamily="34" charset="0"/>
              </a:rPr>
              <a:t>J</a:t>
            </a:r>
            <a:r>
              <a:rPr lang="es-MX" sz="2400" i="0" u="none" strike="noStrike" dirty="0">
                <a:effectLst/>
                <a:latin typeface="Century Gothic" panose="020B0502020202020204" pitchFamily="34" charset="0"/>
              </a:rPr>
              <a:t>esús con su propio actuar reflexionando sobre sus enseñanzas para lograr una adecuada relación con su entorno</a:t>
            </a:r>
            <a:r>
              <a:rPr lang="es-CO" sz="1600" b="1" dirty="0">
                <a:latin typeface="Gochi Hand"/>
              </a:rPr>
              <a:t>.</a:t>
            </a:r>
            <a:endParaRPr lang="es-CO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493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7" name="Google Shape;3167;p34"/>
          <p:cNvSpPr txBox="1">
            <a:spLocks noGrp="1"/>
          </p:cNvSpPr>
          <p:nvPr>
            <p:ph type="title"/>
          </p:nvPr>
        </p:nvSpPr>
        <p:spPr>
          <a:xfrm>
            <a:off x="2526990" y="1171777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TRABAJO INDIVIDUAL</a:t>
            </a:r>
            <a:endParaRPr sz="2800" dirty="0"/>
          </a:p>
        </p:txBody>
      </p:sp>
      <p:sp>
        <p:nvSpPr>
          <p:cNvPr id="3169" name="Google Shape;3169;p34"/>
          <p:cNvSpPr txBox="1">
            <a:spLocks noGrp="1"/>
          </p:cNvSpPr>
          <p:nvPr>
            <p:ph type="subTitle" idx="1"/>
          </p:nvPr>
        </p:nvSpPr>
        <p:spPr>
          <a:xfrm>
            <a:off x="2262690" y="183418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CO" sz="2400" dirty="0"/>
              <a:t>Tomar apuntes de lo socializado.</a:t>
            </a:r>
          </a:p>
          <a:p>
            <a:pPr marL="0" lvl="0" indent="0" algn="l"/>
            <a:r>
              <a:rPr lang="es-CO" sz="2400" dirty="0"/>
              <a:t>De forma creativa decorar una hoja como separador del SEGUNDO periodo</a:t>
            </a:r>
            <a:r>
              <a:rPr lang="es-CO" dirty="0"/>
              <a:t>.</a:t>
            </a:r>
            <a:endParaRPr dirty="0"/>
          </a:p>
        </p:txBody>
      </p:sp>
      <p:grpSp>
        <p:nvGrpSpPr>
          <p:cNvPr id="3171" name="Google Shape;3171;p3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72" name="Google Shape;3172;p3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77" name="Google Shape;3177;p3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8" name="Google Shape;3178;p3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9" name="Google Shape;3179;p34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0" name="Google Shape;3180;p34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1" name="Google Shape;3181;p3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2" name="Google Shape;3182;p3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3" name="Google Shape;3183;p3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01FA0-3BF5-B09B-51D8-9AC689CD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Lectura-reflexión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0B258C-1DD9-B678-7281-A27A19E481DC}"/>
              </a:ext>
            </a:extLst>
          </p:cNvPr>
          <p:cNvSpPr txBox="1"/>
          <p:nvPr/>
        </p:nvSpPr>
        <p:spPr>
          <a:xfrm>
            <a:off x="1052623" y="1121482"/>
            <a:ext cx="67091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Juan 15, 9-11" Así como el Padre me ha amado a mí, también yo los he amado a ustedes. Permanezcan en mi amor. Si obedecen mis mandamientos, permanecerán en mi amor, así como yo he obedecido los mandamientos de mi Padre y permanezco en su amor."</a:t>
            </a:r>
          </a:p>
          <a:p>
            <a:pPr algn="just"/>
            <a:r>
              <a:rPr lang="es-E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¿Cómo expresar el amor hacía los demás?.</a:t>
            </a:r>
          </a:p>
          <a:p>
            <a:pPr algn="just"/>
            <a:r>
              <a:rPr lang="es-ES" sz="2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Conversatorio: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Los estudiantes participan libremente sobre el mensaje que encuentran en la palabra de Dios.</a:t>
            </a:r>
          </a:p>
        </p:txBody>
      </p:sp>
    </p:spTree>
    <p:extLst>
      <p:ext uri="{BB962C8B-B14F-4D97-AF65-F5344CB8AC3E}">
        <p14:creationId xmlns:p14="http://schemas.microsoft.com/office/powerpoint/2010/main" val="2454311304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439</Words>
  <Application>Microsoft Office PowerPoint</Application>
  <PresentationFormat>Presentación en pantalla (16:9)</PresentationFormat>
  <Paragraphs>44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Quicksand Light</vt:lpstr>
      <vt:lpstr>Roboto</vt:lpstr>
      <vt:lpstr>Gochi Hand</vt:lpstr>
      <vt:lpstr>Jua</vt:lpstr>
      <vt:lpstr>Wingdings</vt:lpstr>
      <vt:lpstr>Nature Activities Binder by Slidesgo</vt:lpstr>
      <vt:lpstr>WEEK 1</vt:lpstr>
      <vt:lpstr>AGENDA</vt:lpstr>
      <vt:lpstr>PURPOSE</vt:lpstr>
      <vt:lpstr>Se invita a los estudiantes a realizar la Thinking routine:Word/ Sentence/ Phrase, a partir de una imagen de Jesús compartiendo entre los hombres. Los estudiantes de forma individual deben compartir una palabra que les haya llamado la atención. Una idea significativa y una frase que sobre lo que significa para ellos la imagen. Compartir en forma general las respuestas. La docente va escribiendo en el tablero lo que van socializando. </vt:lpstr>
      <vt:lpstr>Thinking routine:Word/ Sentence/ Phrase.</vt:lpstr>
      <vt:lpstr>Después de compartir la rutina de pensamiento encontrar las ideas en común y socializar el desempeño identificando: Qué va a saber, cómo lo va hacer y donde lo aplica. Socializar los tópicos correspondientes. Socializar los conceptos transversales: Relation and communication.</vt:lpstr>
      <vt:lpstr>ARCHIEVEMENT ERE</vt:lpstr>
      <vt:lpstr>TRABAJO INDIVIDUAL</vt:lpstr>
      <vt:lpstr>Lectura-reflexión</vt:lpstr>
      <vt:lpstr>Acuerdo pedagógico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dc:creator>JUANJO</dc:creator>
  <cp:lastModifiedBy>DIANA MILENA GUARNIZO AYALA</cp:lastModifiedBy>
  <cp:revision>13</cp:revision>
  <dcterms:modified xsi:type="dcterms:W3CDTF">2025-03-31T22:54:04Z</dcterms:modified>
</cp:coreProperties>
</file>