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82" r:id="rId3"/>
    <p:sldId id="289" r:id="rId4"/>
    <p:sldId id="281" r:id="rId5"/>
    <p:sldId id="283" r:id="rId6"/>
    <p:sldId id="284" r:id="rId7"/>
    <p:sldId id="280" r:id="rId8"/>
    <p:sldId id="286" r:id="rId9"/>
    <p:sldId id="290" r:id="rId10"/>
    <p:sldId id="288" r:id="rId11"/>
    <p:sldId id="287" r:id="rId12"/>
    <p:sldId id="263" r:id="rId13"/>
    <p:sldId id="262"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94" autoAdjust="0"/>
  </p:normalViewPr>
  <p:slideViewPr>
    <p:cSldViewPr snapToGrid="0">
      <p:cViewPr varScale="1">
        <p:scale>
          <a:sx n="65" d="100"/>
          <a:sy n="65" d="100"/>
        </p:scale>
        <p:origin x="91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EFB9F1-3662-2D27-3AF3-959D192E998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4661AEE-3F4A-C4E0-A1BF-75061DB40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CA48EEC-965E-2EF1-FA3F-5BC28C6ACE0A}"/>
              </a:ext>
            </a:extLst>
          </p:cNvPr>
          <p:cNvSpPr>
            <a:spLocks noGrp="1"/>
          </p:cNvSpPr>
          <p:nvPr>
            <p:ph type="dt" sz="half" idx="10"/>
          </p:nvPr>
        </p:nvSpPr>
        <p:spPr/>
        <p:txBody>
          <a:bodyPr/>
          <a:lstStyle/>
          <a:p>
            <a:fld id="{62082041-E601-BF4D-AFF9-480FFF815E99}" type="datetimeFigureOut">
              <a:rPr lang="es-CO" smtClean="0"/>
              <a:t>23/07/2025</a:t>
            </a:fld>
            <a:endParaRPr lang="es-CO"/>
          </a:p>
        </p:txBody>
      </p:sp>
      <p:sp>
        <p:nvSpPr>
          <p:cNvPr id="5" name="Marcador de pie de página 4">
            <a:extLst>
              <a:ext uri="{FF2B5EF4-FFF2-40B4-BE49-F238E27FC236}">
                <a16:creationId xmlns:a16="http://schemas.microsoft.com/office/drawing/2014/main" id="{5CFB5080-CE1D-53B8-7EC0-D86ADFFB214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9266621-46F1-70AF-3E39-4937BD054B1E}"/>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23262976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AB5E4-96FF-081B-8E69-7D0A436C44C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2517F2D-25FF-4748-4D80-9C88379E6CF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6BC2291-D50E-D307-F4F3-D0C68AB1F1C5}"/>
              </a:ext>
            </a:extLst>
          </p:cNvPr>
          <p:cNvSpPr>
            <a:spLocks noGrp="1"/>
          </p:cNvSpPr>
          <p:nvPr>
            <p:ph type="dt" sz="half" idx="10"/>
          </p:nvPr>
        </p:nvSpPr>
        <p:spPr/>
        <p:txBody>
          <a:bodyPr/>
          <a:lstStyle/>
          <a:p>
            <a:fld id="{62082041-E601-BF4D-AFF9-480FFF815E99}" type="datetimeFigureOut">
              <a:rPr lang="es-CO" smtClean="0"/>
              <a:t>23/07/2025</a:t>
            </a:fld>
            <a:endParaRPr lang="es-CO"/>
          </a:p>
        </p:txBody>
      </p:sp>
      <p:sp>
        <p:nvSpPr>
          <p:cNvPr id="5" name="Marcador de pie de página 4">
            <a:extLst>
              <a:ext uri="{FF2B5EF4-FFF2-40B4-BE49-F238E27FC236}">
                <a16:creationId xmlns:a16="http://schemas.microsoft.com/office/drawing/2014/main" id="{3DE407F2-EBAF-53AF-DB70-D7BE0B7B0E1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94B0CFA-4764-E6C2-DE38-8EBC76EC96DF}"/>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18868269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0B76AF-2A10-F1A4-3552-FB8C6D65D0F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0B7CB9D-5A20-6500-01F2-1145A9F517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0F9309A-7A5E-7F43-DC52-0C709BBD4CBD}"/>
              </a:ext>
            </a:extLst>
          </p:cNvPr>
          <p:cNvSpPr>
            <a:spLocks noGrp="1"/>
          </p:cNvSpPr>
          <p:nvPr>
            <p:ph type="dt" sz="half" idx="10"/>
          </p:nvPr>
        </p:nvSpPr>
        <p:spPr/>
        <p:txBody>
          <a:bodyPr/>
          <a:lstStyle/>
          <a:p>
            <a:fld id="{62082041-E601-BF4D-AFF9-480FFF815E99}" type="datetimeFigureOut">
              <a:rPr lang="es-CO" smtClean="0"/>
              <a:t>23/07/2025</a:t>
            </a:fld>
            <a:endParaRPr lang="es-CO"/>
          </a:p>
        </p:txBody>
      </p:sp>
      <p:sp>
        <p:nvSpPr>
          <p:cNvPr id="5" name="Marcador de pie de página 4">
            <a:extLst>
              <a:ext uri="{FF2B5EF4-FFF2-40B4-BE49-F238E27FC236}">
                <a16:creationId xmlns:a16="http://schemas.microsoft.com/office/drawing/2014/main" id="{0B0D82A6-F8FA-B55D-7E31-2EC3F242A4B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B38D592-F235-CAA5-FD8C-B09AE9357146}"/>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7378865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5DA1D5-AD41-7F97-AC9A-C707825EFCB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F322600-E90F-FFB0-6A2E-CE32F66CEA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09C8411-4F09-9E4E-3DC6-D7E5E5FE5302}"/>
              </a:ext>
            </a:extLst>
          </p:cNvPr>
          <p:cNvSpPr>
            <a:spLocks noGrp="1"/>
          </p:cNvSpPr>
          <p:nvPr>
            <p:ph type="dt" sz="half" idx="10"/>
          </p:nvPr>
        </p:nvSpPr>
        <p:spPr/>
        <p:txBody>
          <a:bodyPr/>
          <a:lstStyle/>
          <a:p>
            <a:fld id="{62082041-E601-BF4D-AFF9-480FFF815E99}" type="datetimeFigureOut">
              <a:rPr lang="es-CO" smtClean="0"/>
              <a:t>23/07/2025</a:t>
            </a:fld>
            <a:endParaRPr lang="es-CO"/>
          </a:p>
        </p:txBody>
      </p:sp>
      <p:sp>
        <p:nvSpPr>
          <p:cNvPr id="5" name="Marcador de pie de página 4">
            <a:extLst>
              <a:ext uri="{FF2B5EF4-FFF2-40B4-BE49-F238E27FC236}">
                <a16:creationId xmlns:a16="http://schemas.microsoft.com/office/drawing/2014/main" id="{652E4242-7FE6-4307-8F3E-52A0FA8C33F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645890A-786E-E14A-835B-4CA17C4116D6}"/>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4655383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26C65-31FF-03B6-4ECC-565C05C287A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8F349B1-5F62-A0F4-0C2D-3B61DD346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1FCE76F-C52C-CF44-2100-F1C56E186B8B}"/>
              </a:ext>
            </a:extLst>
          </p:cNvPr>
          <p:cNvSpPr>
            <a:spLocks noGrp="1"/>
          </p:cNvSpPr>
          <p:nvPr>
            <p:ph type="dt" sz="half" idx="10"/>
          </p:nvPr>
        </p:nvSpPr>
        <p:spPr/>
        <p:txBody>
          <a:bodyPr/>
          <a:lstStyle/>
          <a:p>
            <a:fld id="{62082041-E601-BF4D-AFF9-480FFF815E99}" type="datetimeFigureOut">
              <a:rPr lang="es-CO" smtClean="0"/>
              <a:t>23/07/2025</a:t>
            </a:fld>
            <a:endParaRPr lang="es-CO"/>
          </a:p>
        </p:txBody>
      </p:sp>
      <p:sp>
        <p:nvSpPr>
          <p:cNvPr id="5" name="Marcador de pie de página 4">
            <a:extLst>
              <a:ext uri="{FF2B5EF4-FFF2-40B4-BE49-F238E27FC236}">
                <a16:creationId xmlns:a16="http://schemas.microsoft.com/office/drawing/2014/main" id="{889BAB72-7E22-EF7F-ED5B-1ED8D4136B8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2645BAD-6E8C-1FFE-9014-23392E45DA14}"/>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2108706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A80FA-7BAA-4643-84CE-40450D2C85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7396425-311C-0743-2380-3ED5D42627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588A81D-1273-4D4C-E4E3-F5955D30AF0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1722B0E-B0B9-3AD4-EBF9-FA105FB3DB6B}"/>
              </a:ext>
            </a:extLst>
          </p:cNvPr>
          <p:cNvSpPr>
            <a:spLocks noGrp="1"/>
          </p:cNvSpPr>
          <p:nvPr>
            <p:ph type="dt" sz="half" idx="10"/>
          </p:nvPr>
        </p:nvSpPr>
        <p:spPr/>
        <p:txBody>
          <a:bodyPr/>
          <a:lstStyle/>
          <a:p>
            <a:fld id="{62082041-E601-BF4D-AFF9-480FFF815E99}" type="datetimeFigureOut">
              <a:rPr lang="es-CO" smtClean="0"/>
              <a:t>23/07/2025</a:t>
            </a:fld>
            <a:endParaRPr lang="es-CO"/>
          </a:p>
        </p:txBody>
      </p:sp>
      <p:sp>
        <p:nvSpPr>
          <p:cNvPr id="6" name="Marcador de pie de página 5">
            <a:extLst>
              <a:ext uri="{FF2B5EF4-FFF2-40B4-BE49-F238E27FC236}">
                <a16:creationId xmlns:a16="http://schemas.microsoft.com/office/drawing/2014/main" id="{424D837A-BAAA-B7E2-9766-C1D6799B3A9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7EAC2F5-EF18-FBA4-AF53-067845E2051A}"/>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3293868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60328-CE62-6FAB-4447-F1D2002F79B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8A377BE-2E10-B313-A30F-8F5D54D54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E029B46-DFF9-8289-F1F7-4D016D3E2F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8094A840-6202-078F-B6CA-20F7ABCB0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E20ECA0-C97D-3DDD-944A-D0A2FD5564D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3797070A-29B8-EF1D-4CA9-F62602477508}"/>
              </a:ext>
            </a:extLst>
          </p:cNvPr>
          <p:cNvSpPr>
            <a:spLocks noGrp="1"/>
          </p:cNvSpPr>
          <p:nvPr>
            <p:ph type="dt" sz="half" idx="10"/>
          </p:nvPr>
        </p:nvSpPr>
        <p:spPr/>
        <p:txBody>
          <a:bodyPr/>
          <a:lstStyle/>
          <a:p>
            <a:fld id="{62082041-E601-BF4D-AFF9-480FFF815E99}" type="datetimeFigureOut">
              <a:rPr lang="es-CO" smtClean="0"/>
              <a:t>23/07/2025</a:t>
            </a:fld>
            <a:endParaRPr lang="es-CO"/>
          </a:p>
        </p:txBody>
      </p:sp>
      <p:sp>
        <p:nvSpPr>
          <p:cNvPr id="8" name="Marcador de pie de página 7">
            <a:extLst>
              <a:ext uri="{FF2B5EF4-FFF2-40B4-BE49-F238E27FC236}">
                <a16:creationId xmlns:a16="http://schemas.microsoft.com/office/drawing/2014/main" id="{9B5EDB1C-4FBC-0DFE-C2AD-810453062A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752DC70-61AF-2AC6-1BBB-74964141529A}"/>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33064782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73737-4710-2D32-B6C1-69B7CCE882D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5FD91C7-6384-4AAB-1875-8C87713008E2}"/>
              </a:ext>
            </a:extLst>
          </p:cNvPr>
          <p:cNvSpPr>
            <a:spLocks noGrp="1"/>
          </p:cNvSpPr>
          <p:nvPr>
            <p:ph type="dt" sz="half" idx="10"/>
          </p:nvPr>
        </p:nvSpPr>
        <p:spPr/>
        <p:txBody>
          <a:bodyPr/>
          <a:lstStyle/>
          <a:p>
            <a:fld id="{62082041-E601-BF4D-AFF9-480FFF815E99}" type="datetimeFigureOut">
              <a:rPr lang="es-CO" smtClean="0"/>
              <a:t>23/07/2025</a:t>
            </a:fld>
            <a:endParaRPr lang="es-CO"/>
          </a:p>
        </p:txBody>
      </p:sp>
      <p:sp>
        <p:nvSpPr>
          <p:cNvPr id="4" name="Marcador de pie de página 3">
            <a:extLst>
              <a:ext uri="{FF2B5EF4-FFF2-40B4-BE49-F238E27FC236}">
                <a16:creationId xmlns:a16="http://schemas.microsoft.com/office/drawing/2014/main" id="{8FB4EF33-30B7-ABA1-7747-21DCCC95C50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7651832-5C5D-D83F-B5C1-AF45E7AB3107}"/>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10993429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5D628EA-03F0-0279-2869-248EEE85BA7B}"/>
              </a:ext>
            </a:extLst>
          </p:cNvPr>
          <p:cNvSpPr>
            <a:spLocks noGrp="1"/>
          </p:cNvSpPr>
          <p:nvPr>
            <p:ph type="dt" sz="half" idx="10"/>
          </p:nvPr>
        </p:nvSpPr>
        <p:spPr/>
        <p:txBody>
          <a:bodyPr/>
          <a:lstStyle/>
          <a:p>
            <a:fld id="{62082041-E601-BF4D-AFF9-480FFF815E99}" type="datetimeFigureOut">
              <a:rPr lang="es-CO" smtClean="0"/>
              <a:t>23/07/2025</a:t>
            </a:fld>
            <a:endParaRPr lang="es-CO"/>
          </a:p>
        </p:txBody>
      </p:sp>
      <p:sp>
        <p:nvSpPr>
          <p:cNvPr id="3" name="Marcador de pie de página 2">
            <a:extLst>
              <a:ext uri="{FF2B5EF4-FFF2-40B4-BE49-F238E27FC236}">
                <a16:creationId xmlns:a16="http://schemas.microsoft.com/office/drawing/2014/main" id="{9AC3DBAD-61FD-CC6F-DA75-6ACBAE484DD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CA3C1DB-42EE-9FBE-B23D-AD580E7CC047}"/>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2343511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48728-C76B-0852-375D-C82EF43BD51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4E0A3CC-2C0F-5578-E3C3-D53BACD87C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B7247C3-3B03-E1F5-46B8-8960E3C66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0DF8C8-4A5F-8E71-B5A7-81B01C6A57D9}"/>
              </a:ext>
            </a:extLst>
          </p:cNvPr>
          <p:cNvSpPr>
            <a:spLocks noGrp="1"/>
          </p:cNvSpPr>
          <p:nvPr>
            <p:ph type="dt" sz="half" idx="10"/>
          </p:nvPr>
        </p:nvSpPr>
        <p:spPr/>
        <p:txBody>
          <a:bodyPr/>
          <a:lstStyle/>
          <a:p>
            <a:fld id="{62082041-E601-BF4D-AFF9-480FFF815E99}" type="datetimeFigureOut">
              <a:rPr lang="es-CO" smtClean="0"/>
              <a:t>23/07/2025</a:t>
            </a:fld>
            <a:endParaRPr lang="es-CO"/>
          </a:p>
        </p:txBody>
      </p:sp>
      <p:sp>
        <p:nvSpPr>
          <p:cNvPr id="6" name="Marcador de pie de página 5">
            <a:extLst>
              <a:ext uri="{FF2B5EF4-FFF2-40B4-BE49-F238E27FC236}">
                <a16:creationId xmlns:a16="http://schemas.microsoft.com/office/drawing/2014/main" id="{EFE06CDF-EFF1-94CF-E59B-32E323AF52E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C22CA14-8B74-AF3D-7D8C-BC5C11663C6F}"/>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40752139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404F1-2E84-A709-DDF1-EB1A72C3DF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787A849-E40F-8625-740D-26C75B7B2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333FB0C-0992-81DA-9366-EAA70611C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5D429A-D5BE-7F2C-885A-89572BA94C5C}"/>
              </a:ext>
            </a:extLst>
          </p:cNvPr>
          <p:cNvSpPr>
            <a:spLocks noGrp="1"/>
          </p:cNvSpPr>
          <p:nvPr>
            <p:ph type="dt" sz="half" idx="10"/>
          </p:nvPr>
        </p:nvSpPr>
        <p:spPr/>
        <p:txBody>
          <a:bodyPr/>
          <a:lstStyle/>
          <a:p>
            <a:fld id="{62082041-E601-BF4D-AFF9-480FFF815E99}" type="datetimeFigureOut">
              <a:rPr lang="es-CO" smtClean="0"/>
              <a:t>23/07/2025</a:t>
            </a:fld>
            <a:endParaRPr lang="es-CO"/>
          </a:p>
        </p:txBody>
      </p:sp>
      <p:sp>
        <p:nvSpPr>
          <p:cNvPr id="6" name="Marcador de pie de página 5">
            <a:extLst>
              <a:ext uri="{FF2B5EF4-FFF2-40B4-BE49-F238E27FC236}">
                <a16:creationId xmlns:a16="http://schemas.microsoft.com/office/drawing/2014/main" id="{3FF7495D-0FD5-B487-C441-11B49D5C946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77A73F2-6C41-2D09-E5AC-15DFDFB35F86}"/>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6537962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F5EEDF-DD3D-60C2-260D-242D5D84D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EFE541D-E496-D092-DC32-349CA8C99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A4EA9F1-B145-0345-FD35-A1E798A32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82041-E601-BF4D-AFF9-480FFF815E99}" type="datetimeFigureOut">
              <a:rPr lang="es-CO" smtClean="0"/>
              <a:t>23/07/2025</a:t>
            </a:fld>
            <a:endParaRPr lang="es-CO"/>
          </a:p>
        </p:txBody>
      </p:sp>
      <p:sp>
        <p:nvSpPr>
          <p:cNvPr id="5" name="Marcador de pie de página 4">
            <a:extLst>
              <a:ext uri="{FF2B5EF4-FFF2-40B4-BE49-F238E27FC236}">
                <a16:creationId xmlns:a16="http://schemas.microsoft.com/office/drawing/2014/main" id="{1BBF7B9F-AF7E-6752-194E-3BF3B076D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A24B925-BD69-1D4B-8035-34EF1372A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40AA6-F5F9-DA45-82BE-2B09F3187015}" type="slidenum">
              <a:rPr lang="es-CO" smtClean="0"/>
              <a:t>‹Nº›</a:t>
            </a:fld>
            <a:endParaRPr lang="es-CO"/>
          </a:p>
        </p:txBody>
      </p:sp>
    </p:spTree>
    <p:extLst>
      <p:ext uri="{BB962C8B-B14F-4D97-AF65-F5344CB8AC3E}">
        <p14:creationId xmlns:p14="http://schemas.microsoft.com/office/powerpoint/2010/main" val="4084052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ermanosmaristas-my.sharepoint.com/:w:/g/personal/dmguarnizoa_fmsnor_org/Effb5-C4ddNDnAtuWxs-KWkBOynf4N2JZhLg0AqrGQjf-w?e=APlRNz"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8Zwxtcx2yHo?si=qI8VZNNqdE2atfy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youtu.be/byH1d4h3hxk?si=ULeqHHN72FxPv4o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Texto&#10;&#10;Descripción generada automáticamente">
            <a:extLst>
              <a:ext uri="{FF2B5EF4-FFF2-40B4-BE49-F238E27FC236}">
                <a16:creationId xmlns:a16="http://schemas.microsoft.com/office/drawing/2014/main" id="{DDE03CA1-6503-1A90-5127-24FEB80F2A34}"/>
              </a:ext>
            </a:extLst>
          </p:cNvPr>
          <p:cNvPicPr>
            <a:picLocks noChangeAspect="1"/>
          </p:cNvPicPr>
          <p:nvPr/>
        </p:nvPicPr>
        <p:blipFill>
          <a:blip r:embed="rId2"/>
          <a:stretch>
            <a:fillRect/>
          </a:stretch>
        </p:blipFill>
        <p:spPr>
          <a:xfrm>
            <a:off x="2179648" y="1293040"/>
            <a:ext cx="8365735" cy="2830222"/>
          </a:xfrm>
          <a:prstGeom prst="rect">
            <a:avLst/>
          </a:prstGeom>
          <a:ln>
            <a:noFill/>
          </a:ln>
          <a:effectLst>
            <a:outerShdw blurRad="292100" dist="139700" dir="2700000" algn="tl" rotWithShape="0">
              <a:srgbClr val="333333">
                <a:alpha val="65000"/>
              </a:srgbClr>
            </a:outerShdw>
          </a:effectLst>
        </p:spPr>
      </p:pic>
      <p:sp>
        <p:nvSpPr>
          <p:cNvPr id="2" name="Rectángulo 1"/>
          <p:cNvSpPr/>
          <p:nvPr/>
        </p:nvSpPr>
        <p:spPr>
          <a:xfrm>
            <a:off x="752728" y="4123262"/>
            <a:ext cx="10686544" cy="1754326"/>
          </a:xfrm>
          <a:prstGeom prst="rect">
            <a:avLst/>
          </a:prstGeom>
        </p:spPr>
        <p:txBody>
          <a:bodyPr wrap="square">
            <a:spAutoFit/>
          </a:bodyPr>
          <a:lstStyle/>
          <a:p>
            <a:pPr algn="ctr"/>
            <a:r>
              <a:rPr lang="es-ES" sz="5400" b="1" dirty="0" err="1">
                <a:effectLst>
                  <a:outerShdw blurRad="38100" dist="38100" dir="2700000" algn="tl">
                    <a:srgbClr val="000000">
                      <a:alpha val="43137"/>
                    </a:srgbClr>
                  </a:outerShdw>
                </a:effectLst>
              </a:rPr>
              <a:t>SOCIALS</a:t>
            </a:r>
            <a:r>
              <a:rPr lang="es-ES" sz="5400" b="1"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SCIENCES</a:t>
            </a:r>
            <a:endParaRPr lang="es-ES" sz="5400" b="1" dirty="0">
              <a:effectLst>
                <a:outerShdw blurRad="38100" dist="38100" dir="2700000" algn="tl">
                  <a:srgbClr val="000000">
                    <a:alpha val="43137"/>
                  </a:srgbClr>
                </a:outerShdw>
              </a:effectLst>
            </a:endParaRPr>
          </a:p>
          <a:p>
            <a:pPr algn="ctr"/>
            <a:r>
              <a:rPr lang="es-ES" sz="5400" b="1" i="1" dirty="0" err="1">
                <a:effectLst>
                  <a:outerShdw blurRad="38100" dist="38100" dir="2700000" algn="tl">
                    <a:srgbClr val="000000">
                      <a:alpha val="43137"/>
                    </a:srgbClr>
                  </a:outerShdw>
                </a:effectLst>
              </a:rPr>
              <a:t>WEEK</a:t>
            </a:r>
            <a:r>
              <a:rPr lang="es-ES" sz="5400" b="1" i="1" dirty="0">
                <a:effectLst>
                  <a:outerShdw blurRad="38100" dist="38100" dir="2700000" algn="tl">
                    <a:srgbClr val="000000">
                      <a:alpha val="43137"/>
                    </a:srgbClr>
                  </a:outerShdw>
                </a:effectLst>
              </a:rPr>
              <a:t> 3</a:t>
            </a:r>
            <a:endParaRPr lang="es-ES" sz="3600" b="1" i="1" dirty="0">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E9AE8F7B-76DC-D996-5CE9-9AA233880D18}"/>
              </a:ext>
            </a:extLst>
          </p:cNvPr>
          <p:cNvSpPr txBox="1"/>
          <p:nvPr/>
        </p:nvSpPr>
        <p:spPr>
          <a:xfrm>
            <a:off x="3822700" y="399841"/>
            <a:ext cx="7524528" cy="400110"/>
          </a:xfrm>
          <a:prstGeom prst="rect">
            <a:avLst/>
          </a:prstGeom>
          <a:noFill/>
        </p:spPr>
        <p:txBody>
          <a:bodyPr wrap="square">
            <a:spAutoFit/>
          </a:bodyPr>
          <a:lstStyle/>
          <a:p>
            <a:pPr algn="r"/>
            <a:r>
              <a:rPr lang="es-ES" sz="2000" b="1" dirty="0">
                <a:solidFill>
                  <a:schemeClr val="bg1"/>
                </a:solidFill>
                <a:effectLst>
                  <a:outerShdw blurRad="38100" dist="38100" dir="2700000" algn="tl">
                    <a:srgbClr val="000000">
                      <a:alpha val="43137"/>
                    </a:srgbClr>
                  </a:outerShdw>
                </a:effectLst>
              </a:rPr>
              <a:t>“FORMANDO BUENOS CRISTIANOS Y BUENOS CIUDADANOS”</a:t>
            </a:r>
          </a:p>
        </p:txBody>
      </p:sp>
      <p:pic>
        <p:nvPicPr>
          <p:cNvPr id="3" name="Imagen 2" descr="Texto&#10;&#10;Descripción generada automáticamente">
            <a:extLst>
              <a:ext uri="{FF2B5EF4-FFF2-40B4-BE49-F238E27FC236}">
                <a16:creationId xmlns:a16="http://schemas.microsoft.com/office/drawing/2014/main" id="{65E014E7-C3B1-5B55-9815-D371D9D207C8}"/>
              </a:ext>
            </a:extLst>
          </p:cNvPr>
          <p:cNvPicPr>
            <a:picLocks noChangeAspect="1"/>
          </p:cNvPicPr>
          <p:nvPr/>
        </p:nvPicPr>
        <p:blipFill>
          <a:blip r:embed="rId3"/>
          <a:stretch>
            <a:fillRect/>
          </a:stretch>
        </p:blipFill>
        <p:spPr>
          <a:xfrm>
            <a:off x="95250" y="6448529"/>
            <a:ext cx="2186596" cy="322927"/>
          </a:xfrm>
          <a:prstGeom prst="rect">
            <a:avLst/>
          </a:prstGeom>
        </p:spPr>
      </p:pic>
    </p:spTree>
    <p:extLst>
      <p:ext uri="{BB962C8B-B14F-4D97-AF65-F5344CB8AC3E}">
        <p14:creationId xmlns:p14="http://schemas.microsoft.com/office/powerpoint/2010/main" val="42872631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DA796-C841-6D55-1E6B-EBEC9285E74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6C0D253-58C3-776D-AEDF-7981634DDB2C}"/>
              </a:ext>
            </a:extLst>
          </p:cNvPr>
          <p:cNvSpPr>
            <a:spLocks noGrp="1"/>
          </p:cNvSpPr>
          <p:nvPr>
            <p:ph type="title"/>
          </p:nvPr>
        </p:nvSpPr>
        <p:spPr/>
        <p:txBody>
          <a:bodyPr/>
          <a:lstStyle/>
          <a:p>
            <a:br>
              <a:rPr lang="es-MX" dirty="0"/>
            </a:br>
            <a:r>
              <a:rPr lang="es-MX" dirty="0"/>
              <a:t>PROCESAMIENTO DE LA INFORMACIÓN</a:t>
            </a:r>
            <a:endParaRPr lang="es-CO" dirty="0"/>
          </a:p>
        </p:txBody>
      </p:sp>
      <p:sp>
        <p:nvSpPr>
          <p:cNvPr id="3" name="Marcador de contenido 2">
            <a:extLst>
              <a:ext uri="{FF2B5EF4-FFF2-40B4-BE49-F238E27FC236}">
                <a16:creationId xmlns:a16="http://schemas.microsoft.com/office/drawing/2014/main" id="{CADCE74F-42B0-383D-8BBB-CF93D7418634}"/>
              </a:ext>
            </a:extLst>
          </p:cNvPr>
          <p:cNvSpPr>
            <a:spLocks noGrp="1"/>
          </p:cNvSpPr>
          <p:nvPr>
            <p:ph idx="1"/>
          </p:nvPr>
        </p:nvSpPr>
        <p:spPr>
          <a:xfrm>
            <a:off x="516194" y="1825625"/>
            <a:ext cx="10837606" cy="4351338"/>
          </a:xfrm>
        </p:spPr>
        <p:txBody>
          <a:bodyPr>
            <a:normAutofit/>
          </a:bodyPr>
          <a:lstStyle/>
          <a:p>
            <a:pPr marL="0" lvl="0" indent="0">
              <a:buNone/>
            </a:pPr>
            <a:r>
              <a:rPr lang="es-MX" b="1" dirty="0"/>
              <a:t>Momento cooperativo: </a:t>
            </a:r>
            <a:r>
              <a:rPr lang="es-CO" dirty="0"/>
              <a:t>crearán un </a:t>
            </a:r>
            <a:r>
              <a:rPr lang="es-CO" dirty="0" err="1"/>
              <a:t>Lapbook</a:t>
            </a:r>
            <a:r>
              <a:rPr lang="es-CO" dirty="0"/>
              <a:t> de la región que les correspondió. Teniendo en cuenta: </a:t>
            </a:r>
          </a:p>
          <a:p>
            <a:pPr marL="0" lvl="0" indent="0">
              <a:buNone/>
            </a:pPr>
            <a:r>
              <a:rPr lang="es-CO" dirty="0"/>
              <a:t>* </a:t>
            </a:r>
            <a:r>
              <a:rPr lang="es-419" dirty="0"/>
              <a:t>Clima y paisaje </a:t>
            </a:r>
            <a:r>
              <a:rPr lang="en-US" dirty="0"/>
              <a:t>​</a:t>
            </a:r>
            <a:endParaRPr lang="es-CO" dirty="0"/>
          </a:p>
          <a:p>
            <a:pPr lvl="0"/>
            <a:r>
              <a:rPr lang="es-419" dirty="0"/>
              <a:t>Animales y plantas típicos </a:t>
            </a:r>
            <a:r>
              <a:rPr lang="en-US" dirty="0"/>
              <a:t>​</a:t>
            </a:r>
            <a:endParaRPr lang="es-CO" dirty="0"/>
          </a:p>
          <a:p>
            <a:pPr lvl="0"/>
            <a:r>
              <a:rPr lang="es-419" dirty="0"/>
              <a:t>Recursos naturales importantes </a:t>
            </a:r>
            <a:r>
              <a:rPr lang="en-US" dirty="0"/>
              <a:t>​</a:t>
            </a:r>
            <a:endParaRPr lang="es-CO" dirty="0"/>
          </a:p>
          <a:p>
            <a:pPr lvl="0"/>
            <a:r>
              <a:rPr lang="es-419" dirty="0"/>
              <a:t>Problemas ambientales específicos de la región </a:t>
            </a:r>
            <a:r>
              <a:rPr lang="es-CO" dirty="0"/>
              <a:t>​</a:t>
            </a:r>
          </a:p>
          <a:p>
            <a:pPr lvl="0"/>
            <a:r>
              <a:rPr lang="es-419" dirty="0"/>
              <a:t>Prácticas sostenibles que se pueden implementar para proteger la región </a:t>
            </a:r>
            <a:r>
              <a:rPr lang="es-CO" dirty="0"/>
              <a:t>​</a:t>
            </a:r>
          </a:p>
          <a:p>
            <a:pPr marL="0" indent="0" algn="just">
              <a:buNone/>
            </a:pPr>
            <a:endParaRPr lang="es-CO" dirty="0"/>
          </a:p>
          <a:p>
            <a:pPr marL="0" indent="0" algn="just">
              <a:buNone/>
            </a:pPr>
            <a:endParaRPr lang="es-MX" dirty="0"/>
          </a:p>
        </p:txBody>
      </p:sp>
      <p:sp>
        <p:nvSpPr>
          <p:cNvPr id="4" name="Rectangle 1">
            <a:extLst>
              <a:ext uri="{FF2B5EF4-FFF2-40B4-BE49-F238E27FC236}">
                <a16:creationId xmlns:a16="http://schemas.microsoft.com/office/drawing/2014/main" id="{83622FD7-726E-EEA0-090E-D4842A0FE8B1}"/>
              </a:ext>
            </a:extLst>
          </p:cNvPr>
          <p:cNvSpPr>
            <a:spLocks noChangeArrowheads="1"/>
          </p:cNvSpPr>
          <p:nvPr/>
        </p:nvSpPr>
        <p:spPr bwMode="auto">
          <a:xfrm>
            <a:off x="2526890" y="5559831"/>
            <a:ext cx="94389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dirty="0" err="1">
                <a:ln>
                  <a:noFill/>
                </a:ln>
                <a:solidFill>
                  <a:schemeClr val="tx1"/>
                </a:solidFill>
                <a:effectLst/>
                <a:latin typeface="Arial" panose="020B0604020202020204" pitchFamily="34" charset="0"/>
                <a:hlinkClick r:id="rId2"/>
              </a:rPr>
              <a:t>WEEK</a:t>
            </a:r>
            <a:r>
              <a:rPr kumimoji="0" lang="es-CO" altLang="es-CO" sz="1800" b="0" i="0" u="none" strike="noStrike" cap="none" normalizeH="0" baseline="0" dirty="0">
                <a:ln>
                  <a:noFill/>
                </a:ln>
                <a:solidFill>
                  <a:schemeClr val="tx1"/>
                </a:solidFill>
                <a:effectLst/>
                <a:latin typeface="Arial" panose="020B0604020202020204" pitchFamily="34" charset="0"/>
                <a:hlinkClick r:id="rId2"/>
              </a:rPr>
              <a:t> 3 </a:t>
            </a:r>
            <a:r>
              <a:rPr kumimoji="0" lang="es-CO" altLang="es-CO" sz="1800" b="0" i="0" u="none" strike="noStrike" cap="none" normalizeH="0" baseline="0" dirty="0" err="1">
                <a:ln>
                  <a:noFill/>
                </a:ln>
                <a:solidFill>
                  <a:schemeClr val="tx1"/>
                </a:solidFill>
                <a:effectLst/>
                <a:latin typeface="Arial" panose="020B0604020202020204" pitchFamily="34" charset="0"/>
                <a:hlinkClick r:id="rId2"/>
              </a:rPr>
              <a:t>INSTRUCTIONS</a:t>
            </a:r>
            <a:r>
              <a:rPr kumimoji="0" lang="es-CO" altLang="es-CO" sz="1800" b="0" i="0" u="none" strike="noStrike" cap="none" normalizeH="0" baseline="0" dirty="0">
                <a:ln>
                  <a:noFill/>
                </a:ln>
                <a:solidFill>
                  <a:schemeClr val="tx1"/>
                </a:solidFill>
                <a:effectLst/>
                <a:latin typeface="Arial" panose="020B0604020202020204" pitchFamily="34" charset="0"/>
                <a:hlinkClick r:id="rId2"/>
              </a:rPr>
              <a:t> ERE - </a:t>
            </a:r>
            <a:r>
              <a:rPr kumimoji="0" lang="es-CO" altLang="es-CO" sz="1800" b="0" i="0" u="none" strike="noStrike" cap="none" normalizeH="0" baseline="0" dirty="0" err="1">
                <a:ln>
                  <a:noFill/>
                </a:ln>
                <a:solidFill>
                  <a:schemeClr val="tx1"/>
                </a:solidFill>
                <a:effectLst/>
                <a:latin typeface="Arial" panose="020B0604020202020204" pitchFamily="34" charset="0"/>
                <a:hlinkClick r:id="rId2"/>
              </a:rPr>
              <a:t>SOCIALS</a:t>
            </a:r>
            <a:r>
              <a:rPr kumimoji="0" lang="es-CO" altLang="es-CO" sz="1800" b="0" i="0" u="none" strike="noStrike" cap="none" normalizeH="0" baseline="0" dirty="0">
                <a:ln>
                  <a:noFill/>
                </a:ln>
                <a:solidFill>
                  <a:schemeClr val="tx1"/>
                </a:solidFill>
                <a:effectLst/>
                <a:latin typeface="Arial" panose="020B0604020202020204" pitchFamily="34" charset="0"/>
                <a:hlinkClick r:id="rId2"/>
              </a:rPr>
              <a:t> - </a:t>
            </a:r>
            <a:r>
              <a:rPr kumimoji="0" lang="es-CO" altLang="es-CO" sz="1800" b="0" i="0" u="none" strike="noStrike" cap="none" normalizeH="0" baseline="0" dirty="0" err="1">
                <a:ln>
                  <a:noFill/>
                </a:ln>
                <a:solidFill>
                  <a:schemeClr val="tx1"/>
                </a:solidFill>
                <a:effectLst/>
                <a:latin typeface="Arial" panose="020B0604020202020204" pitchFamily="34" charset="0"/>
                <a:hlinkClick r:id="rId2"/>
              </a:rPr>
              <a:t>LENGUAJE.docx</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26328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8233C-C1C8-C11A-D7D7-4F8AB9F11CFE}"/>
              </a:ext>
            </a:extLst>
          </p:cNvPr>
          <p:cNvSpPr>
            <a:spLocks noGrp="1"/>
          </p:cNvSpPr>
          <p:nvPr>
            <p:ph type="title"/>
          </p:nvPr>
        </p:nvSpPr>
        <p:spPr/>
        <p:txBody>
          <a:bodyPr/>
          <a:lstStyle/>
          <a:p>
            <a:br>
              <a:rPr lang="es-MX" dirty="0"/>
            </a:br>
            <a:r>
              <a:rPr lang="es-MX" dirty="0"/>
              <a:t>Cierre</a:t>
            </a:r>
            <a:endParaRPr lang="es-CO" dirty="0"/>
          </a:p>
        </p:txBody>
      </p:sp>
      <p:sp>
        <p:nvSpPr>
          <p:cNvPr id="7" name="Marcador de contenido 6">
            <a:extLst>
              <a:ext uri="{FF2B5EF4-FFF2-40B4-BE49-F238E27FC236}">
                <a16:creationId xmlns:a16="http://schemas.microsoft.com/office/drawing/2014/main" id="{2735EC45-5F85-7882-7426-A118FC25677C}"/>
              </a:ext>
            </a:extLst>
          </p:cNvPr>
          <p:cNvSpPr>
            <a:spLocks noGrp="1"/>
          </p:cNvSpPr>
          <p:nvPr>
            <p:ph idx="1"/>
          </p:nvPr>
        </p:nvSpPr>
        <p:spPr/>
        <p:txBody>
          <a:bodyPr/>
          <a:lstStyle/>
          <a:p>
            <a:pPr marL="0" indent="0" algn="just">
              <a:buNone/>
            </a:pPr>
            <a:r>
              <a:rPr lang="es-MX" b="1" dirty="0"/>
              <a:t>Evaluación: </a:t>
            </a:r>
            <a:r>
              <a:rPr lang="es-MX" dirty="0"/>
              <a:t>Se concluye la actividad resaltando la importancia de cuestionar y reflexionar sobre el medio ambiente y nuestras acciones. Socialización del </a:t>
            </a:r>
            <a:r>
              <a:rPr lang="es-MX" dirty="0" err="1"/>
              <a:t>Lapbook</a:t>
            </a:r>
            <a:r>
              <a:rPr lang="es-MX" dirty="0"/>
              <a:t>.</a:t>
            </a:r>
          </a:p>
          <a:p>
            <a:pPr marL="0" indent="0" algn="just">
              <a:buNone/>
            </a:pPr>
            <a:r>
              <a:rPr lang="es-MX" b="1" dirty="0"/>
              <a:t>Sentido, significado, metacognición y transferencia: </a:t>
            </a:r>
            <a:r>
              <a:rPr lang="es-MX" dirty="0"/>
              <a:t>los estudiantes reflexionan sobre lo que han aprendido y piensan en una acción que pueden tomar para ayudar a cuidar el aire y el suelo para compartirla con la clase.</a:t>
            </a:r>
          </a:p>
          <a:p>
            <a:endParaRPr lang="es-CO" dirty="0"/>
          </a:p>
        </p:txBody>
      </p:sp>
    </p:spTree>
    <p:extLst>
      <p:ext uri="{BB962C8B-B14F-4D97-AF65-F5344CB8AC3E}">
        <p14:creationId xmlns:p14="http://schemas.microsoft.com/office/powerpoint/2010/main" val="32275277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C245F38-EE28-8249-2FDA-42068354746D}"/>
              </a:ext>
            </a:extLst>
          </p:cNvPr>
          <p:cNvSpPr txBox="1">
            <a:spLocks/>
          </p:cNvSpPr>
          <p:nvPr/>
        </p:nvSpPr>
        <p:spPr>
          <a:xfrm>
            <a:off x="882926" y="3711448"/>
            <a:ext cx="10426148" cy="20949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13000" b="1" dirty="0">
                <a:solidFill>
                  <a:srgbClr val="1E91D1"/>
                </a:solidFill>
                <a:latin typeface="Arial Black" panose="020B0604020202020204" pitchFamily="34" charset="0"/>
                <a:cs typeface="Arial Black" panose="020B0604020202020204" pitchFamily="34" charset="0"/>
              </a:rPr>
              <a:t>¡GRACIAS!</a:t>
            </a:r>
          </a:p>
        </p:txBody>
      </p:sp>
      <p:pic>
        <p:nvPicPr>
          <p:cNvPr id="5" name="Imagen 4" descr="Texto&#10;&#10;Descripción generada automáticamente">
            <a:extLst>
              <a:ext uri="{FF2B5EF4-FFF2-40B4-BE49-F238E27FC236}">
                <a16:creationId xmlns:a16="http://schemas.microsoft.com/office/drawing/2014/main" id="{E84DEABF-7A60-E624-90EA-9C6C31B47964}"/>
              </a:ext>
            </a:extLst>
          </p:cNvPr>
          <p:cNvPicPr>
            <a:picLocks noChangeAspect="1"/>
          </p:cNvPicPr>
          <p:nvPr/>
        </p:nvPicPr>
        <p:blipFill>
          <a:blip r:embed="rId2"/>
          <a:stretch>
            <a:fillRect/>
          </a:stretch>
        </p:blipFill>
        <p:spPr>
          <a:xfrm>
            <a:off x="2933136" y="1325880"/>
            <a:ext cx="6676004" cy="2258568"/>
          </a:xfrm>
          <a:prstGeom prst="rect">
            <a:avLst/>
          </a:prstGeom>
          <a:ln>
            <a:noFill/>
          </a:ln>
          <a:effectLst>
            <a:outerShdw blurRad="190500" algn="tl" rotWithShape="0">
              <a:srgbClr val="000000">
                <a:alpha val="70000"/>
              </a:srgbClr>
            </a:outerShdw>
          </a:effectLst>
        </p:spPr>
      </p:pic>
      <p:pic>
        <p:nvPicPr>
          <p:cNvPr id="2" name="Imagen 1" descr="Texto&#10;&#10;Descripción generada automáticamente">
            <a:extLst>
              <a:ext uri="{FF2B5EF4-FFF2-40B4-BE49-F238E27FC236}">
                <a16:creationId xmlns:a16="http://schemas.microsoft.com/office/drawing/2014/main" id="{4E638D6A-1CE2-04F6-1626-83088D892BF9}"/>
              </a:ext>
            </a:extLst>
          </p:cNvPr>
          <p:cNvPicPr>
            <a:picLocks noChangeAspect="1"/>
          </p:cNvPicPr>
          <p:nvPr/>
        </p:nvPicPr>
        <p:blipFill>
          <a:blip r:embed="rId3"/>
          <a:stretch>
            <a:fillRect/>
          </a:stretch>
        </p:blipFill>
        <p:spPr>
          <a:xfrm>
            <a:off x="95250" y="6448529"/>
            <a:ext cx="2186596" cy="322927"/>
          </a:xfrm>
          <a:prstGeom prst="rect">
            <a:avLst/>
          </a:prstGeom>
        </p:spPr>
      </p:pic>
      <p:sp>
        <p:nvSpPr>
          <p:cNvPr id="6" name="CuadroTexto 5">
            <a:extLst>
              <a:ext uri="{FF2B5EF4-FFF2-40B4-BE49-F238E27FC236}">
                <a16:creationId xmlns:a16="http://schemas.microsoft.com/office/drawing/2014/main" id="{09F926FF-54F1-3577-2AC1-E023F6276AD0}"/>
              </a:ext>
            </a:extLst>
          </p:cNvPr>
          <p:cNvSpPr txBox="1"/>
          <p:nvPr/>
        </p:nvSpPr>
        <p:spPr>
          <a:xfrm>
            <a:off x="3822700" y="399841"/>
            <a:ext cx="7524528" cy="400110"/>
          </a:xfrm>
          <a:prstGeom prst="rect">
            <a:avLst/>
          </a:prstGeom>
          <a:noFill/>
        </p:spPr>
        <p:txBody>
          <a:bodyPr wrap="square">
            <a:spAutoFit/>
          </a:bodyPr>
          <a:lstStyle/>
          <a:p>
            <a:pPr algn="r"/>
            <a:r>
              <a:rPr lang="es-ES" sz="2000" b="1" dirty="0">
                <a:solidFill>
                  <a:schemeClr val="bg1"/>
                </a:solidFill>
                <a:effectLst>
                  <a:outerShdw blurRad="38100" dist="38100" dir="2700000" algn="tl">
                    <a:srgbClr val="000000">
                      <a:alpha val="43137"/>
                    </a:srgbClr>
                  </a:outerShdw>
                </a:effectLst>
              </a:rPr>
              <a:t>“FORMANDO BUENOS CRISTIANOS Y BUENOS CIUDADANOS”</a:t>
            </a:r>
          </a:p>
        </p:txBody>
      </p:sp>
    </p:spTree>
    <p:extLst>
      <p:ext uri="{BB962C8B-B14F-4D97-AF65-F5344CB8AC3E}">
        <p14:creationId xmlns:p14="http://schemas.microsoft.com/office/powerpoint/2010/main" val="1718011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9096F90-E982-5DEF-5C23-209CA4883E23}"/>
              </a:ext>
            </a:extLst>
          </p:cNvPr>
          <p:cNvSpPr txBox="1"/>
          <p:nvPr/>
        </p:nvSpPr>
        <p:spPr>
          <a:xfrm>
            <a:off x="295275" y="0"/>
            <a:ext cx="11734800" cy="400110"/>
          </a:xfrm>
          <a:prstGeom prst="rect">
            <a:avLst/>
          </a:prstGeom>
          <a:noFill/>
        </p:spPr>
        <p:txBody>
          <a:bodyPr wrap="square">
            <a:spAutoFit/>
          </a:bodyPr>
          <a:lstStyle/>
          <a:p>
            <a:r>
              <a:rPr lang="es-ES" sz="1000" b="1" dirty="0">
                <a:solidFill>
                  <a:schemeClr val="accent5">
                    <a:lumMod val="75000"/>
                  </a:schemeClr>
                </a:solidFill>
              </a:rPr>
              <a:t>“FORMANDO BUENOS CRISTIANOS Y BUENOS CIUDADANOS”                           “FORMANDO BUENOS CRISTIANOS Y BUENOS CIUDADANOS”                                 “FORMANDO BUENOS CRISTIANOS Y BUENOS CIUDADANOS”</a:t>
            </a:r>
          </a:p>
          <a:p>
            <a:pPr algn="r"/>
            <a:endParaRPr lang="es-ES" sz="1000" b="1" dirty="0">
              <a:solidFill>
                <a:schemeClr val="accent5">
                  <a:lumMod val="75000"/>
                </a:schemeClr>
              </a:solidFill>
            </a:endParaRPr>
          </a:p>
        </p:txBody>
      </p:sp>
      <p:sp>
        <p:nvSpPr>
          <p:cNvPr id="3" name="CuadroTexto 2">
            <a:extLst>
              <a:ext uri="{FF2B5EF4-FFF2-40B4-BE49-F238E27FC236}">
                <a16:creationId xmlns:a16="http://schemas.microsoft.com/office/drawing/2014/main" id="{038999B3-044D-EA6A-9571-BA3F02F8BE5A}"/>
              </a:ext>
            </a:extLst>
          </p:cNvPr>
          <p:cNvSpPr txBox="1"/>
          <p:nvPr/>
        </p:nvSpPr>
        <p:spPr>
          <a:xfrm>
            <a:off x="266700" y="6610350"/>
            <a:ext cx="11734800" cy="400110"/>
          </a:xfrm>
          <a:prstGeom prst="rect">
            <a:avLst/>
          </a:prstGeom>
          <a:noFill/>
        </p:spPr>
        <p:txBody>
          <a:bodyPr wrap="square">
            <a:spAutoFit/>
          </a:bodyPr>
          <a:lstStyle/>
          <a:p>
            <a:r>
              <a:rPr lang="es-ES" sz="1000" b="1" dirty="0">
                <a:solidFill>
                  <a:schemeClr val="accent5">
                    <a:lumMod val="75000"/>
                  </a:schemeClr>
                </a:solidFill>
              </a:rPr>
              <a:t>“FORMANDO BUENOS CRISTIANOS Y BUENOS CIUDADANOS”                           “FORMANDO BUENOS CRISTIANOS Y BUENOS CIUDADANOS”                                 “FORMANDO BUENOS CRISTIANOS Y BUENOS CIUDADANOS”</a:t>
            </a:r>
          </a:p>
          <a:p>
            <a:pPr algn="r"/>
            <a:endParaRPr lang="es-ES" sz="1000" b="1" dirty="0">
              <a:solidFill>
                <a:schemeClr val="accent5">
                  <a:lumMod val="75000"/>
                </a:schemeClr>
              </a:solidFill>
            </a:endParaRPr>
          </a:p>
        </p:txBody>
      </p:sp>
    </p:spTree>
    <p:extLst>
      <p:ext uri="{BB962C8B-B14F-4D97-AF65-F5344CB8AC3E}">
        <p14:creationId xmlns:p14="http://schemas.microsoft.com/office/powerpoint/2010/main" val="39662732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814C1-3A4C-864D-02AD-7CD1AF51EDC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C856141-9DB2-1788-68F9-EFE3650B89C2}"/>
              </a:ext>
            </a:extLst>
          </p:cNvPr>
          <p:cNvSpPr>
            <a:spLocks noGrp="1"/>
          </p:cNvSpPr>
          <p:nvPr>
            <p:ph type="title"/>
          </p:nvPr>
        </p:nvSpPr>
        <p:spPr/>
        <p:txBody>
          <a:bodyPr/>
          <a:lstStyle/>
          <a:p>
            <a:br>
              <a:rPr lang="es-MX" dirty="0"/>
            </a:br>
            <a:r>
              <a:rPr lang="es-MX" dirty="0"/>
              <a:t>AGENDA </a:t>
            </a:r>
            <a:r>
              <a:rPr lang="es-MX" dirty="0" err="1"/>
              <a:t>SOCIALS</a:t>
            </a:r>
            <a:r>
              <a:rPr lang="es-MX" dirty="0"/>
              <a:t> </a:t>
            </a:r>
            <a:r>
              <a:rPr lang="es-MX" dirty="0" err="1"/>
              <a:t>SCIENCES</a:t>
            </a:r>
            <a:r>
              <a:rPr lang="es-MX" dirty="0"/>
              <a:t> </a:t>
            </a:r>
            <a:endParaRPr lang="es-CO" dirty="0"/>
          </a:p>
        </p:txBody>
      </p:sp>
      <p:sp>
        <p:nvSpPr>
          <p:cNvPr id="3" name="Marcador de contenido 2">
            <a:extLst>
              <a:ext uri="{FF2B5EF4-FFF2-40B4-BE49-F238E27FC236}">
                <a16:creationId xmlns:a16="http://schemas.microsoft.com/office/drawing/2014/main" id="{37F43653-2554-EBC2-ABD4-46F0EC3086E0}"/>
              </a:ext>
            </a:extLst>
          </p:cNvPr>
          <p:cNvSpPr>
            <a:spLocks noGrp="1"/>
          </p:cNvSpPr>
          <p:nvPr>
            <p:ph idx="1"/>
          </p:nvPr>
        </p:nvSpPr>
        <p:spPr/>
        <p:txBody>
          <a:bodyPr>
            <a:normAutofit/>
          </a:bodyPr>
          <a:lstStyle/>
          <a:p>
            <a:r>
              <a:rPr lang="es-MX" sz="4400" dirty="0" err="1"/>
              <a:t>Prayer</a:t>
            </a:r>
            <a:endParaRPr lang="es-MX" sz="4400" dirty="0"/>
          </a:p>
          <a:p>
            <a:r>
              <a:rPr lang="en-US" sz="4400" dirty="0"/>
              <a:t>Activity by </a:t>
            </a:r>
            <a:r>
              <a:rPr lang="en-US" sz="4400" dirty="0" err="1"/>
              <a:t>PBL</a:t>
            </a:r>
            <a:r>
              <a:rPr lang="en-US" sz="4400" dirty="0"/>
              <a:t> stations.</a:t>
            </a:r>
          </a:p>
          <a:p>
            <a:r>
              <a:rPr lang="en-US" sz="4400" dirty="0"/>
              <a:t>Lapbook socialization.</a:t>
            </a:r>
          </a:p>
          <a:p>
            <a:r>
              <a:rPr lang="en-US" sz="4400" dirty="0"/>
              <a:t>The relief of Colombia.</a:t>
            </a:r>
          </a:p>
        </p:txBody>
      </p:sp>
    </p:spTree>
    <p:extLst>
      <p:ext uri="{BB962C8B-B14F-4D97-AF65-F5344CB8AC3E}">
        <p14:creationId xmlns:p14="http://schemas.microsoft.com/office/powerpoint/2010/main" val="26615068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B453BF-8830-BD07-0EF9-CD048A88A3AD}"/>
              </a:ext>
            </a:extLst>
          </p:cNvPr>
          <p:cNvSpPr>
            <a:spLocks noGrp="1"/>
          </p:cNvSpPr>
          <p:nvPr>
            <p:ph type="title"/>
          </p:nvPr>
        </p:nvSpPr>
        <p:spPr/>
        <p:txBody>
          <a:bodyPr/>
          <a:lstStyle/>
          <a:p>
            <a:r>
              <a:rPr lang="es-MX" dirty="0"/>
              <a:t>SESIÓN 1, 2 Y 3</a:t>
            </a:r>
            <a:endParaRPr lang="es-CO" dirty="0"/>
          </a:p>
        </p:txBody>
      </p:sp>
    </p:spTree>
    <p:extLst>
      <p:ext uri="{BB962C8B-B14F-4D97-AF65-F5344CB8AC3E}">
        <p14:creationId xmlns:p14="http://schemas.microsoft.com/office/powerpoint/2010/main" val="5390761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6E0AA-9400-EBE0-840E-EF87189D38E0}"/>
              </a:ext>
            </a:extLst>
          </p:cNvPr>
          <p:cNvSpPr>
            <a:spLocks noGrp="1"/>
          </p:cNvSpPr>
          <p:nvPr>
            <p:ph type="title"/>
          </p:nvPr>
        </p:nvSpPr>
        <p:spPr/>
        <p:txBody>
          <a:bodyPr/>
          <a:lstStyle/>
          <a:p>
            <a:br>
              <a:rPr lang="es-MX" dirty="0"/>
            </a:br>
            <a:r>
              <a:rPr lang="es-MX" b="1" dirty="0" err="1"/>
              <a:t>PURPOSE</a:t>
            </a:r>
            <a:endParaRPr lang="es-CO" b="1" dirty="0"/>
          </a:p>
        </p:txBody>
      </p:sp>
      <p:sp>
        <p:nvSpPr>
          <p:cNvPr id="3" name="Marcador de contenido 2">
            <a:extLst>
              <a:ext uri="{FF2B5EF4-FFF2-40B4-BE49-F238E27FC236}">
                <a16:creationId xmlns:a16="http://schemas.microsoft.com/office/drawing/2014/main" id="{D10AC347-6EDD-9127-D863-BCCC208405CE}"/>
              </a:ext>
            </a:extLst>
          </p:cNvPr>
          <p:cNvSpPr>
            <a:spLocks noGrp="1"/>
          </p:cNvSpPr>
          <p:nvPr>
            <p:ph idx="1"/>
          </p:nvPr>
        </p:nvSpPr>
        <p:spPr>
          <a:xfrm>
            <a:off x="309716" y="1825625"/>
            <a:ext cx="11724968" cy="4351338"/>
          </a:xfrm>
        </p:spPr>
        <p:txBody>
          <a:bodyPr>
            <a:normAutofit fontScale="92500" lnSpcReduction="10000"/>
          </a:bodyPr>
          <a:lstStyle/>
          <a:p>
            <a:pPr marL="0" indent="0" algn="just">
              <a:spcAft>
                <a:spcPts val="1600"/>
              </a:spcAft>
              <a:buNone/>
            </a:pPr>
            <a:r>
              <a:rPr lang="es-419" b="1" dirty="0">
                <a:solidFill>
                  <a:srgbClr val="0D0D0D"/>
                </a:solidFill>
                <a:latin typeface="Century Gothic" panose="020B0502020202020204" pitchFamily="34" charset="0"/>
              </a:rPr>
              <a:t>AXIS: </a:t>
            </a:r>
            <a:r>
              <a:rPr lang="es-419" b="1" dirty="0" err="1">
                <a:solidFill>
                  <a:srgbClr val="0D0D0D"/>
                </a:solidFill>
                <a:latin typeface="Century Gothic" panose="020B0502020202020204" pitchFamily="34" charset="0"/>
              </a:rPr>
              <a:t>EXPLORING</a:t>
            </a:r>
            <a:r>
              <a:rPr lang="es-419" b="1" dirty="0">
                <a:solidFill>
                  <a:srgbClr val="0D0D0D"/>
                </a:solidFill>
                <a:latin typeface="Century Gothic" panose="020B0502020202020204" pitchFamily="34" charset="0"/>
              </a:rPr>
              <a:t> </a:t>
            </a:r>
            <a:r>
              <a:rPr lang="es-419" b="1" dirty="0" err="1">
                <a:solidFill>
                  <a:srgbClr val="0D0D0D"/>
                </a:solidFill>
                <a:latin typeface="Century Gothic" panose="020B0502020202020204" pitchFamily="34" charset="0"/>
              </a:rPr>
              <a:t>MY</a:t>
            </a:r>
            <a:r>
              <a:rPr lang="es-419" b="1" dirty="0">
                <a:solidFill>
                  <a:srgbClr val="0D0D0D"/>
                </a:solidFill>
                <a:latin typeface="Century Gothic" panose="020B0502020202020204" pitchFamily="34" charset="0"/>
              </a:rPr>
              <a:t> </a:t>
            </a:r>
            <a:r>
              <a:rPr lang="es-419" b="1" dirty="0" err="1">
                <a:solidFill>
                  <a:srgbClr val="0D0D0D"/>
                </a:solidFill>
                <a:latin typeface="Century Gothic" panose="020B0502020202020204" pitchFamily="34" charset="0"/>
              </a:rPr>
              <a:t>SURROUNDINGS</a:t>
            </a:r>
            <a:endParaRPr lang="es-419" b="1" dirty="0">
              <a:solidFill>
                <a:srgbClr val="0D0D0D"/>
              </a:solidFill>
              <a:latin typeface="Century Gothic" panose="020B0502020202020204" pitchFamily="34" charset="0"/>
            </a:endParaRPr>
          </a:p>
          <a:p>
            <a:pPr marL="0" indent="0" algn="just">
              <a:buNone/>
            </a:pPr>
            <a:r>
              <a:rPr lang="en-US" dirty="0"/>
              <a:t>I recognize the characteristics of the natural regions of Colombia through the classification of concrete information and work by stations to promote the care and preservation of their immediate environment and culture.</a:t>
            </a:r>
          </a:p>
          <a:p>
            <a:pPr marL="0" indent="0" algn="just">
              <a:buNone/>
            </a:pPr>
            <a:r>
              <a:rPr lang="en-US" sz="2600" b="1" dirty="0">
                <a:solidFill>
                  <a:srgbClr val="000000"/>
                </a:solidFill>
                <a:latin typeface="Century Gothic" panose="020B0502020202020204" pitchFamily="34" charset="0"/>
              </a:rPr>
              <a:t>Language objective:</a:t>
            </a:r>
            <a:endParaRPr lang="es-CO" sz="2600" b="1" dirty="0"/>
          </a:p>
          <a:p>
            <a:pPr marL="0" indent="0" fontAlgn="base">
              <a:buNone/>
            </a:pPr>
            <a:r>
              <a:rPr lang="es-CO" b="1" dirty="0" err="1"/>
              <a:t>What</a:t>
            </a:r>
            <a:r>
              <a:rPr lang="es-CO" b="1" dirty="0"/>
              <a:t> are </a:t>
            </a:r>
            <a:r>
              <a:rPr lang="es-CO" b="1" dirty="0" err="1"/>
              <a:t>region</a:t>
            </a:r>
            <a:r>
              <a:rPr lang="es-CO" b="1" dirty="0"/>
              <a:t> </a:t>
            </a:r>
            <a:r>
              <a:rPr lang="es-CO" b="1" dirty="0" err="1"/>
              <a:t>of</a:t>
            </a:r>
            <a:r>
              <a:rPr lang="es-CO" b="1" dirty="0"/>
              <a:t> Colombia?</a:t>
            </a:r>
            <a:r>
              <a:rPr lang="es-ES" dirty="0"/>
              <a:t>​</a:t>
            </a:r>
          </a:p>
          <a:p>
            <a:pPr marL="0" indent="0" fontAlgn="base">
              <a:buNone/>
            </a:pPr>
            <a:r>
              <a:rPr lang="es-CO" dirty="0" err="1"/>
              <a:t>Region</a:t>
            </a:r>
            <a:r>
              <a:rPr lang="es-CO" dirty="0"/>
              <a:t> </a:t>
            </a:r>
            <a:r>
              <a:rPr lang="es-CO" dirty="0" err="1"/>
              <a:t>of</a:t>
            </a:r>
            <a:r>
              <a:rPr lang="es-CO" dirty="0"/>
              <a:t> </a:t>
            </a:r>
            <a:r>
              <a:rPr lang="es-CO" dirty="0" err="1"/>
              <a:t>colombia</a:t>
            </a:r>
            <a:r>
              <a:rPr lang="es-CO" dirty="0"/>
              <a:t> </a:t>
            </a:r>
            <a:r>
              <a:rPr lang="es-CO" dirty="0" err="1"/>
              <a:t>is</a:t>
            </a:r>
            <a:r>
              <a:rPr lang="es-CO" dirty="0"/>
              <a:t> Island, Amazon, </a:t>
            </a:r>
            <a:r>
              <a:rPr lang="es-CO" dirty="0" err="1"/>
              <a:t>Andean</a:t>
            </a:r>
            <a:r>
              <a:rPr lang="es-CO" dirty="0"/>
              <a:t>, Orinoquia, </a:t>
            </a:r>
            <a:r>
              <a:rPr lang="es-CO" dirty="0" err="1"/>
              <a:t>Caribbean</a:t>
            </a:r>
            <a:r>
              <a:rPr lang="es-CO" dirty="0"/>
              <a:t> and </a:t>
            </a:r>
            <a:r>
              <a:rPr lang="es-CO" dirty="0" err="1"/>
              <a:t>Pacific</a:t>
            </a:r>
            <a:r>
              <a:rPr lang="es-CO" dirty="0"/>
              <a:t>.</a:t>
            </a:r>
            <a:endParaRPr lang="es-419" dirty="0"/>
          </a:p>
          <a:p>
            <a:pPr marL="0" indent="0" algn="just">
              <a:buNone/>
            </a:pPr>
            <a:r>
              <a:rPr lang="en-US" b="1" dirty="0">
                <a:solidFill>
                  <a:srgbClr val="000000"/>
                </a:solidFill>
              </a:rPr>
              <a:t>Concepts</a:t>
            </a:r>
          </a:p>
          <a:p>
            <a:pPr marL="0" indent="0" algn="just">
              <a:buNone/>
            </a:pPr>
            <a:r>
              <a:rPr lang="es-MX" dirty="0" err="1">
                <a:solidFill>
                  <a:srgbClr val="000000"/>
                </a:solidFill>
              </a:rPr>
              <a:t>Relation</a:t>
            </a:r>
            <a:r>
              <a:rPr lang="es-MX" dirty="0">
                <a:solidFill>
                  <a:srgbClr val="000000"/>
                </a:solidFill>
              </a:rPr>
              <a:t>: </a:t>
            </a:r>
            <a:r>
              <a:rPr lang="es-MX" dirty="0" err="1">
                <a:solidFill>
                  <a:srgbClr val="000000"/>
                </a:solidFill>
              </a:rPr>
              <a:t>Diversity</a:t>
            </a:r>
            <a:r>
              <a:rPr lang="es-MX" dirty="0">
                <a:solidFill>
                  <a:srgbClr val="000000"/>
                </a:solidFill>
              </a:rPr>
              <a:t>  </a:t>
            </a:r>
          </a:p>
          <a:p>
            <a:pPr marL="0" indent="0" algn="just">
              <a:buNone/>
            </a:pPr>
            <a:r>
              <a:rPr lang="es-MX" dirty="0" err="1">
                <a:solidFill>
                  <a:srgbClr val="000000"/>
                </a:solidFill>
              </a:rPr>
              <a:t>Comunication</a:t>
            </a:r>
            <a:r>
              <a:rPr lang="es-MX" dirty="0">
                <a:solidFill>
                  <a:srgbClr val="000000"/>
                </a:solidFill>
              </a:rPr>
              <a:t>: Culture </a:t>
            </a:r>
          </a:p>
          <a:p>
            <a:pPr marL="0" indent="0" algn="just">
              <a:buNone/>
            </a:pPr>
            <a:endParaRPr lang="es-MX" dirty="0">
              <a:solidFill>
                <a:srgbClr val="000000"/>
              </a:solidFill>
              <a:latin typeface="Nunito"/>
              <a:ea typeface="Nunito"/>
              <a:cs typeface="Nunito"/>
              <a:sym typeface="Nunito"/>
            </a:endParaRPr>
          </a:p>
          <a:p>
            <a:pPr marL="0" indent="0">
              <a:buNone/>
            </a:pPr>
            <a:endParaRPr lang="es-CO" dirty="0"/>
          </a:p>
        </p:txBody>
      </p:sp>
    </p:spTree>
    <p:extLst>
      <p:ext uri="{BB962C8B-B14F-4D97-AF65-F5344CB8AC3E}">
        <p14:creationId xmlns:p14="http://schemas.microsoft.com/office/powerpoint/2010/main" val="6421357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EF82F6-8E6D-12CA-2267-E88F38ACB61F}"/>
              </a:ext>
            </a:extLst>
          </p:cNvPr>
          <p:cNvSpPr>
            <a:spLocks noGrp="1"/>
          </p:cNvSpPr>
          <p:nvPr>
            <p:ph type="title"/>
          </p:nvPr>
        </p:nvSpPr>
        <p:spPr/>
        <p:txBody>
          <a:bodyPr/>
          <a:lstStyle/>
          <a:p>
            <a:br>
              <a:rPr lang="es-MX" dirty="0"/>
            </a:br>
            <a:r>
              <a:rPr lang="es-MX" dirty="0"/>
              <a:t>ACTIVADOR COGNITIVO</a:t>
            </a:r>
            <a:endParaRPr lang="es-CO" dirty="0"/>
          </a:p>
        </p:txBody>
      </p:sp>
      <p:sp>
        <p:nvSpPr>
          <p:cNvPr id="3" name="Marcador de contenido 2">
            <a:extLst>
              <a:ext uri="{FF2B5EF4-FFF2-40B4-BE49-F238E27FC236}">
                <a16:creationId xmlns:a16="http://schemas.microsoft.com/office/drawing/2014/main" id="{5675D6ED-7FCD-0EB2-B6F9-720809C7985E}"/>
              </a:ext>
            </a:extLst>
          </p:cNvPr>
          <p:cNvSpPr>
            <a:spLocks noGrp="1"/>
          </p:cNvSpPr>
          <p:nvPr>
            <p:ph idx="1"/>
          </p:nvPr>
        </p:nvSpPr>
        <p:spPr/>
        <p:txBody>
          <a:bodyPr/>
          <a:lstStyle/>
          <a:p>
            <a:pPr marL="0" indent="0" algn="just">
              <a:buNone/>
            </a:pPr>
            <a:r>
              <a:rPr lang="es-MX" dirty="0" err="1"/>
              <a:t>Watch</a:t>
            </a:r>
            <a:r>
              <a:rPr lang="es-MX" dirty="0"/>
              <a:t> </a:t>
            </a:r>
            <a:r>
              <a:rPr lang="es-MX" dirty="0" err="1"/>
              <a:t>the</a:t>
            </a:r>
            <a:r>
              <a:rPr lang="es-MX" dirty="0"/>
              <a:t> video: Regiones naturales de Colombia </a:t>
            </a:r>
            <a:r>
              <a:rPr lang="es-MX" dirty="0">
                <a:hlinkClick r:id="rId2"/>
              </a:rPr>
              <a:t>https://</a:t>
            </a:r>
            <a:r>
              <a:rPr lang="es-MX" dirty="0" err="1">
                <a:hlinkClick r:id="rId2"/>
              </a:rPr>
              <a:t>youtu.be</a:t>
            </a:r>
            <a:r>
              <a:rPr lang="es-MX" dirty="0">
                <a:hlinkClick r:id="rId2"/>
              </a:rPr>
              <a:t>/</a:t>
            </a:r>
            <a:r>
              <a:rPr lang="es-MX" dirty="0" err="1">
                <a:hlinkClick r:id="rId2"/>
              </a:rPr>
              <a:t>8Zwxtcx2yHo?si</a:t>
            </a:r>
            <a:r>
              <a:rPr lang="es-MX" dirty="0">
                <a:hlinkClick r:id="rId2"/>
              </a:rPr>
              <a:t>=</a:t>
            </a:r>
            <a:r>
              <a:rPr lang="es-MX" dirty="0" err="1">
                <a:hlinkClick r:id="rId2"/>
              </a:rPr>
              <a:t>qI8VZNNqdE2atfyR</a:t>
            </a:r>
            <a:r>
              <a:rPr lang="es-MX" dirty="0"/>
              <a:t> teniendo en cuenta lo visto, realizan </a:t>
            </a:r>
            <a:r>
              <a:rPr lang="es-MX" dirty="0" err="1"/>
              <a:t>Thinking</a:t>
            </a:r>
            <a:r>
              <a:rPr lang="es-MX" dirty="0"/>
              <a:t> </a:t>
            </a:r>
            <a:r>
              <a:rPr lang="es-MX" dirty="0" err="1"/>
              <a:t>routine</a:t>
            </a:r>
            <a:r>
              <a:rPr lang="es-MX" dirty="0"/>
              <a:t>: I </a:t>
            </a:r>
            <a:r>
              <a:rPr lang="es-MX" dirty="0" err="1"/>
              <a:t>see</a:t>
            </a:r>
            <a:r>
              <a:rPr lang="es-MX" dirty="0"/>
              <a:t>, I </a:t>
            </a:r>
            <a:r>
              <a:rPr lang="es-MX" dirty="0" err="1"/>
              <a:t>think</a:t>
            </a:r>
            <a:r>
              <a:rPr lang="es-MX" dirty="0"/>
              <a:t>, I </a:t>
            </a:r>
            <a:r>
              <a:rPr lang="es-MX" dirty="0" err="1"/>
              <a:t>wonder</a:t>
            </a:r>
            <a:r>
              <a:rPr lang="es-MX" dirty="0"/>
              <a:t>.</a:t>
            </a:r>
          </a:p>
          <a:p>
            <a:pPr marL="0" indent="0" algn="just">
              <a:buNone/>
            </a:pPr>
            <a:endParaRPr lang="es-CO" dirty="0"/>
          </a:p>
        </p:txBody>
      </p:sp>
    </p:spTree>
    <p:extLst>
      <p:ext uri="{BB962C8B-B14F-4D97-AF65-F5344CB8AC3E}">
        <p14:creationId xmlns:p14="http://schemas.microsoft.com/office/powerpoint/2010/main" val="19808277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21159-066A-29A4-7D8D-F2D5F78D0FF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6F22BD8-F235-6784-467B-A55504CD7A4A}"/>
              </a:ext>
            </a:extLst>
          </p:cNvPr>
          <p:cNvSpPr>
            <a:spLocks noGrp="1"/>
          </p:cNvSpPr>
          <p:nvPr>
            <p:ph type="title"/>
          </p:nvPr>
        </p:nvSpPr>
        <p:spPr/>
        <p:txBody>
          <a:bodyPr/>
          <a:lstStyle/>
          <a:p>
            <a:br>
              <a:rPr lang="es-MX" dirty="0"/>
            </a:br>
            <a:r>
              <a:rPr lang="es-MX" dirty="0"/>
              <a:t>RETROALIMENTACIÓN</a:t>
            </a:r>
            <a:endParaRPr lang="es-CO" dirty="0"/>
          </a:p>
        </p:txBody>
      </p:sp>
      <p:sp>
        <p:nvSpPr>
          <p:cNvPr id="3" name="Marcador de contenido 2">
            <a:extLst>
              <a:ext uri="{FF2B5EF4-FFF2-40B4-BE49-F238E27FC236}">
                <a16:creationId xmlns:a16="http://schemas.microsoft.com/office/drawing/2014/main" id="{364BB62E-B4D4-2F17-D3D8-DC26CD9FDE25}"/>
              </a:ext>
            </a:extLst>
          </p:cNvPr>
          <p:cNvSpPr>
            <a:spLocks noGrp="1"/>
          </p:cNvSpPr>
          <p:nvPr>
            <p:ph idx="1"/>
          </p:nvPr>
        </p:nvSpPr>
        <p:spPr>
          <a:xfrm>
            <a:off x="353961" y="1825625"/>
            <a:ext cx="11503742" cy="4351338"/>
          </a:xfrm>
        </p:spPr>
        <p:txBody>
          <a:bodyPr/>
          <a:lstStyle/>
          <a:p>
            <a:pPr marL="0" indent="0" algn="just">
              <a:buNone/>
            </a:pPr>
            <a:r>
              <a:rPr lang="es-MX" dirty="0"/>
              <a:t>Como ya sabes, en Colombia habitan personas con características étnicas culturales diferentes. Ellos son tus compatriotas. </a:t>
            </a:r>
          </a:p>
          <a:p>
            <a:pPr marL="0" indent="0" algn="just">
              <a:buNone/>
            </a:pPr>
            <a:r>
              <a:rPr lang="es-MX" dirty="0"/>
              <a:t>Recordemos que las regiones naturales son cada una de las zonas geográficas de un país o continente, que cuentan con características similares en cuanto a relieve, clima, vegetación y clases de suelo.</a:t>
            </a:r>
            <a:br>
              <a:rPr lang="es-MX" dirty="0"/>
            </a:br>
            <a:br>
              <a:rPr lang="es-MX" dirty="0"/>
            </a:br>
            <a:r>
              <a:rPr lang="es-MX" dirty="0"/>
              <a:t>Colombia cuenta con </a:t>
            </a:r>
            <a:r>
              <a:rPr lang="es-MX" b="1" dirty="0"/>
              <a:t>seis regiones</a:t>
            </a:r>
            <a:r>
              <a:rPr lang="es-MX" dirty="0"/>
              <a:t> naturales que se definen por las características de: relieve, distancia al mar, promedio de lluvias y condiciones de suelo.</a:t>
            </a:r>
            <a:endParaRPr lang="es-CO" dirty="0"/>
          </a:p>
        </p:txBody>
      </p:sp>
    </p:spTree>
    <p:extLst>
      <p:ext uri="{BB962C8B-B14F-4D97-AF65-F5344CB8AC3E}">
        <p14:creationId xmlns:p14="http://schemas.microsoft.com/office/powerpoint/2010/main" val="37981248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13F6D-6F89-FBF6-F86E-B822AD5F0BE7}"/>
            </a:ext>
          </a:extLst>
        </p:cNvPr>
        <p:cNvGrpSpPr/>
        <p:nvPr/>
      </p:nvGrpSpPr>
      <p:grpSpPr>
        <a:xfrm>
          <a:off x="0" y="0"/>
          <a:ext cx="0" cy="0"/>
          <a:chOff x="0" y="0"/>
          <a:chExt cx="0" cy="0"/>
        </a:xfrm>
      </p:grpSpPr>
      <p:pic>
        <p:nvPicPr>
          <p:cNvPr id="2" name="Imagen 1" descr="Texto&#10;&#10;Descripción generada automáticamente">
            <a:extLst>
              <a:ext uri="{FF2B5EF4-FFF2-40B4-BE49-F238E27FC236}">
                <a16:creationId xmlns:a16="http://schemas.microsoft.com/office/drawing/2014/main" id="{AC7E4E7E-00B2-2143-8AE5-2560C0251721}"/>
              </a:ext>
            </a:extLst>
          </p:cNvPr>
          <p:cNvPicPr>
            <a:picLocks noChangeAspect="1"/>
          </p:cNvPicPr>
          <p:nvPr/>
        </p:nvPicPr>
        <p:blipFill>
          <a:blip r:embed="rId2"/>
          <a:stretch>
            <a:fillRect/>
          </a:stretch>
        </p:blipFill>
        <p:spPr>
          <a:xfrm>
            <a:off x="95250" y="6448529"/>
            <a:ext cx="2186596" cy="322927"/>
          </a:xfrm>
          <a:prstGeom prst="rect">
            <a:avLst/>
          </a:prstGeom>
        </p:spPr>
      </p:pic>
      <p:pic>
        <p:nvPicPr>
          <p:cNvPr id="3" name="Imagen 2" descr="Texto&#10;&#10;Descripción generada automáticamente">
            <a:extLst>
              <a:ext uri="{FF2B5EF4-FFF2-40B4-BE49-F238E27FC236}">
                <a16:creationId xmlns:a16="http://schemas.microsoft.com/office/drawing/2014/main" id="{0532F24B-E214-7414-73A5-3B154E18CC08}"/>
              </a:ext>
            </a:extLst>
          </p:cNvPr>
          <p:cNvPicPr>
            <a:picLocks noChangeAspect="1"/>
          </p:cNvPicPr>
          <p:nvPr/>
        </p:nvPicPr>
        <p:blipFill>
          <a:blip r:embed="rId3"/>
          <a:srcRect l="1284" t="6791" r="79416" b="6112"/>
          <a:stretch>
            <a:fillRect/>
          </a:stretch>
        </p:blipFill>
        <p:spPr>
          <a:xfrm>
            <a:off x="10794650" y="109728"/>
            <a:ext cx="681070" cy="1039847"/>
          </a:xfrm>
          <a:prstGeom prst="rect">
            <a:avLst/>
          </a:prstGeom>
        </p:spPr>
      </p:pic>
      <p:sp>
        <p:nvSpPr>
          <p:cNvPr id="4" name="CuadroTexto 3">
            <a:extLst>
              <a:ext uri="{FF2B5EF4-FFF2-40B4-BE49-F238E27FC236}">
                <a16:creationId xmlns:a16="http://schemas.microsoft.com/office/drawing/2014/main" id="{CF7CA219-0FA1-0CAE-58D9-60BDD727F330}"/>
              </a:ext>
            </a:extLst>
          </p:cNvPr>
          <p:cNvSpPr txBox="1"/>
          <p:nvPr/>
        </p:nvSpPr>
        <p:spPr>
          <a:xfrm>
            <a:off x="2641600" y="301528"/>
            <a:ext cx="7996632" cy="584775"/>
          </a:xfrm>
          <a:prstGeom prst="rect">
            <a:avLst/>
          </a:prstGeom>
          <a:noFill/>
        </p:spPr>
        <p:txBody>
          <a:bodyPr wrap="square" rtlCol="0">
            <a:spAutoFit/>
          </a:bodyPr>
          <a:lstStyle/>
          <a:p>
            <a:pPr algn="r"/>
            <a:r>
              <a:rPr lang="es-MX" sz="3200" b="1" dirty="0">
                <a:solidFill>
                  <a:schemeClr val="bg1"/>
                </a:solidFill>
              </a:rPr>
              <a:t>O</a:t>
            </a:r>
            <a:r>
              <a:rPr lang="es-CO" sz="3200" b="1" dirty="0" err="1">
                <a:solidFill>
                  <a:schemeClr val="bg1"/>
                </a:solidFill>
              </a:rPr>
              <a:t>RIENTACIÓN</a:t>
            </a:r>
            <a:r>
              <a:rPr lang="es-CO" sz="3200" b="1" dirty="0">
                <a:solidFill>
                  <a:schemeClr val="bg1"/>
                </a:solidFill>
              </a:rPr>
              <a:t> DE LA ATENCIÓN</a:t>
            </a:r>
          </a:p>
        </p:txBody>
      </p:sp>
      <p:sp>
        <p:nvSpPr>
          <p:cNvPr id="5" name="CuadroTexto 4">
            <a:extLst>
              <a:ext uri="{FF2B5EF4-FFF2-40B4-BE49-F238E27FC236}">
                <a16:creationId xmlns:a16="http://schemas.microsoft.com/office/drawing/2014/main" id="{6A6FF512-3B8A-744F-1825-8DC4EE71DC25}"/>
              </a:ext>
            </a:extLst>
          </p:cNvPr>
          <p:cNvSpPr txBox="1"/>
          <p:nvPr/>
        </p:nvSpPr>
        <p:spPr>
          <a:xfrm>
            <a:off x="309717" y="1149575"/>
            <a:ext cx="11621728" cy="4524315"/>
          </a:xfrm>
          <a:prstGeom prst="rect">
            <a:avLst/>
          </a:prstGeom>
          <a:noFill/>
        </p:spPr>
        <p:txBody>
          <a:bodyPr wrap="square" rtlCol="0">
            <a:spAutoFit/>
          </a:bodyPr>
          <a:lstStyle/>
          <a:p>
            <a:pPr algn="just"/>
            <a:r>
              <a:rPr lang="es-MX" sz="3200" dirty="0" err="1"/>
              <a:t>Watch</a:t>
            </a:r>
            <a:r>
              <a:rPr lang="es-MX" sz="3200" dirty="0"/>
              <a:t> </a:t>
            </a:r>
            <a:r>
              <a:rPr lang="es-MX" sz="3200" dirty="0" err="1"/>
              <a:t>the</a:t>
            </a:r>
            <a:r>
              <a:rPr lang="es-MX" sz="3200" dirty="0"/>
              <a:t> video: las formas montañosas del paisaje Colombiano </a:t>
            </a:r>
            <a:r>
              <a:rPr lang="es-MX" sz="3200" dirty="0">
                <a:hlinkClick r:id="rId4"/>
              </a:rPr>
              <a:t>https://</a:t>
            </a:r>
            <a:r>
              <a:rPr lang="es-MX" sz="3200" dirty="0" err="1">
                <a:hlinkClick r:id="rId4"/>
              </a:rPr>
              <a:t>youtu.be</a:t>
            </a:r>
            <a:r>
              <a:rPr lang="es-MX" sz="3200" dirty="0">
                <a:hlinkClick r:id="rId4"/>
              </a:rPr>
              <a:t>/</a:t>
            </a:r>
            <a:r>
              <a:rPr lang="es-MX" sz="3200" dirty="0" err="1">
                <a:hlinkClick r:id="rId4"/>
              </a:rPr>
              <a:t>byH1d4h3hxk?si</a:t>
            </a:r>
            <a:r>
              <a:rPr lang="es-MX" sz="3200" dirty="0">
                <a:hlinkClick r:id="rId4"/>
              </a:rPr>
              <a:t>=</a:t>
            </a:r>
            <a:r>
              <a:rPr lang="es-MX" sz="3200" dirty="0" err="1">
                <a:hlinkClick r:id="rId4"/>
              </a:rPr>
              <a:t>ULeqHHN72FxPv4oF</a:t>
            </a:r>
            <a:r>
              <a:rPr lang="es-MX" sz="3200" dirty="0"/>
              <a:t> </a:t>
            </a:r>
          </a:p>
          <a:p>
            <a:pPr algn="just"/>
            <a:r>
              <a:rPr lang="es-MX" sz="3200" dirty="0"/>
              <a:t>Se identifica que las regiones no solo tienen características culturales sino también físicas, una de ellas es el relieve que lo compone. ​</a:t>
            </a:r>
          </a:p>
          <a:p>
            <a:pPr algn="just"/>
            <a:endParaRPr lang="es-MX" sz="3200" dirty="0"/>
          </a:p>
          <a:p>
            <a:pPr algn="just"/>
            <a:r>
              <a:rPr lang="es-MX" sz="3200" dirty="0"/>
              <a:t>La docente explica a los estudiantes que existen diferentes mapas que representan las características del país.</a:t>
            </a:r>
          </a:p>
          <a:p>
            <a:pPr algn="just"/>
            <a:r>
              <a:rPr lang="es-MX" sz="3200" dirty="0"/>
              <a:t>Teniendo en cuenta lo anterior, se socializa ¿Cómo es el relieve en el lugar dónde vives? Y ¿Qué relieves conoces de otros lugares?  </a:t>
            </a:r>
            <a:endParaRPr lang="es-CO" sz="3200" dirty="0"/>
          </a:p>
        </p:txBody>
      </p:sp>
    </p:spTree>
    <p:extLst>
      <p:ext uri="{BB962C8B-B14F-4D97-AF65-F5344CB8AC3E}">
        <p14:creationId xmlns:p14="http://schemas.microsoft.com/office/powerpoint/2010/main" val="18012844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AA013-7F8D-2F48-CFB3-901FA17231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AB6A7BF-092F-385E-1BC3-9F0894DF550D}"/>
              </a:ext>
            </a:extLst>
          </p:cNvPr>
          <p:cNvSpPr>
            <a:spLocks noGrp="1"/>
          </p:cNvSpPr>
          <p:nvPr>
            <p:ph type="title"/>
          </p:nvPr>
        </p:nvSpPr>
        <p:spPr/>
        <p:txBody>
          <a:bodyPr/>
          <a:lstStyle/>
          <a:p>
            <a:br>
              <a:rPr lang="es-MX" dirty="0"/>
            </a:br>
            <a:r>
              <a:rPr lang="es-MX" dirty="0"/>
              <a:t>PROCESAMIENTO DE LA INFORMACIÓN</a:t>
            </a:r>
            <a:endParaRPr lang="es-CO" dirty="0"/>
          </a:p>
        </p:txBody>
      </p:sp>
      <p:sp>
        <p:nvSpPr>
          <p:cNvPr id="3" name="Marcador de contenido 2">
            <a:extLst>
              <a:ext uri="{FF2B5EF4-FFF2-40B4-BE49-F238E27FC236}">
                <a16:creationId xmlns:a16="http://schemas.microsoft.com/office/drawing/2014/main" id="{903012D0-74D9-69BC-BAB5-0E29EA13EF74}"/>
              </a:ext>
            </a:extLst>
          </p:cNvPr>
          <p:cNvSpPr>
            <a:spLocks noGrp="1"/>
          </p:cNvSpPr>
          <p:nvPr>
            <p:ph idx="1"/>
          </p:nvPr>
        </p:nvSpPr>
        <p:spPr>
          <a:xfrm>
            <a:off x="516194" y="1825625"/>
            <a:ext cx="10412361" cy="4351338"/>
          </a:xfrm>
        </p:spPr>
        <p:txBody>
          <a:bodyPr>
            <a:normAutofit/>
          </a:bodyPr>
          <a:lstStyle/>
          <a:p>
            <a:pPr marL="0" indent="0" algn="just">
              <a:buNone/>
            </a:pPr>
            <a:r>
              <a:rPr lang="es-MX" sz="3600" b="1" dirty="0"/>
              <a:t>Momento individual. </a:t>
            </a:r>
            <a:r>
              <a:rPr lang="es-MX" dirty="0"/>
              <a:t>Elaborar en el cuaderno el mapa conceptual sobre el relieve Colombiano.</a:t>
            </a:r>
          </a:p>
        </p:txBody>
      </p:sp>
    </p:spTree>
    <p:extLst>
      <p:ext uri="{BB962C8B-B14F-4D97-AF65-F5344CB8AC3E}">
        <p14:creationId xmlns:p14="http://schemas.microsoft.com/office/powerpoint/2010/main" val="31077555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BAD8259-6B0F-D9E9-067C-0AA1B43A25A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2172" y="0"/>
            <a:ext cx="108663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022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2729</TotalTime>
  <Words>542</Words>
  <Application>Microsoft Office PowerPoint</Application>
  <PresentationFormat>Panorámica</PresentationFormat>
  <Paragraphs>46</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Arial Black</vt:lpstr>
      <vt:lpstr>Calibri</vt:lpstr>
      <vt:lpstr>Calibri Light</vt:lpstr>
      <vt:lpstr>Century Gothic</vt:lpstr>
      <vt:lpstr>Nunito</vt:lpstr>
      <vt:lpstr>Tema de Office</vt:lpstr>
      <vt:lpstr>Presentación de PowerPoint</vt:lpstr>
      <vt:lpstr> AGENDA SOCIALS SCIENCES </vt:lpstr>
      <vt:lpstr>SESIÓN 1, 2 Y 3</vt:lpstr>
      <vt:lpstr> PURPOSE</vt:lpstr>
      <vt:lpstr> ACTIVADOR COGNITIVO</vt:lpstr>
      <vt:lpstr> RETROALIMENTACIÓN</vt:lpstr>
      <vt:lpstr>Presentación de PowerPoint</vt:lpstr>
      <vt:lpstr> PROCESAMIENTO DE LA INFORMACIÓN</vt:lpstr>
      <vt:lpstr>Presentación de PowerPoint</vt:lpstr>
      <vt:lpstr> PROCESAMIENTO DE LA INFORMACIÓN</vt:lpstr>
      <vt:lpstr> Cierre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Diseñador Multimedia</dc:creator>
  <cp:lastModifiedBy>DIANA MILENA GUARNIZO AYALA</cp:lastModifiedBy>
  <cp:revision>190</cp:revision>
  <dcterms:created xsi:type="dcterms:W3CDTF">2023-03-07T19:49:06Z</dcterms:created>
  <dcterms:modified xsi:type="dcterms:W3CDTF">2025-07-23T14:50:53Z</dcterms:modified>
</cp:coreProperties>
</file>