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78" r:id="rId2"/>
    <p:sldId id="282" r:id="rId3"/>
    <p:sldId id="263" r:id="rId4"/>
    <p:sldId id="283" r:id="rId5"/>
    <p:sldId id="284" r:id="rId6"/>
    <p:sldId id="262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D5BD09-0001-44E6-86F7-9DA4E46B6056}" v="30" dt="2025-01-07T22:37:10.2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1813" autoAdjust="0"/>
  </p:normalViewPr>
  <p:slideViewPr>
    <p:cSldViewPr snapToGrid="0">
      <p:cViewPr varScale="1">
        <p:scale>
          <a:sx n="52" d="100"/>
          <a:sy n="52" d="100"/>
        </p:scale>
        <p:origin x="14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CCD4D-05EB-4CD6-938A-1EE895D06B6E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10B14B-5E72-4127-8566-0D2C1CEED0F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481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0258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248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5206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648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0B14B-5E72-4127-8566-0D2C1CEED0F3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871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16/06/2025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1943333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hermanosmaristas-my.sharepoint.com/:w:/g/personal/dsarmiento_fmsnor_org/EVs5AeF_0L9Kttb4iCrVzqIBznI_nseWCqXH7WgaHUzVnQ?e=GZq1rU" TargetMode="External"/><Relationship Id="rId4" Type="http://schemas.openxmlformats.org/officeDocument/2006/relationships/hyperlink" Target="https://wordwall.net/es/resource/4033337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sarmiento_fmsnor_org/EcjFikgXdbhNm06EznoWZhkBGXjqMtdRdFTZaZApj4CDGQ?e=3AhWj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hermanosmaristas-my.sharepoint.com/:p:/g/personal/dsarmiento_fmsnor_org/EYyt1wuWa3BLu7ZbS-UhLggBGcAzcvkc_e_toxbbqnkAsA?e=ZPrZY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0D5A4-81DA-930F-F34E-0D5CB6D97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621" y="2154890"/>
            <a:ext cx="10515600" cy="2335223"/>
          </a:xfrm>
        </p:spPr>
        <p:txBody>
          <a:bodyPr>
            <a:normAutofit fontScale="90000"/>
          </a:bodyPr>
          <a:lstStyle/>
          <a:p>
            <a:pPr algn="ctr"/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MATH 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SEMANA 1 JULIO 7 AL 11</a:t>
            </a:r>
            <a:br>
              <a:rPr lang="es-ES" b="1" dirty="0">
                <a:latin typeface="Century Gothic" panose="020B0502020202020204" pitchFamily="34" charset="0"/>
              </a:rPr>
            </a:br>
            <a:br>
              <a:rPr lang="es-ES" b="1" dirty="0">
                <a:latin typeface="Century Gothic" panose="020B0502020202020204" pitchFamily="34" charset="0"/>
              </a:rPr>
            </a:br>
            <a:r>
              <a:rPr lang="es-ES" b="1" dirty="0">
                <a:latin typeface="Century Gothic" panose="020B0502020202020204" pitchFamily="34" charset="0"/>
              </a:rPr>
              <a:t>EJE</a:t>
            </a:r>
            <a:r>
              <a:rPr lang="es-CO" b="1" dirty="0">
                <a:latin typeface="Century Gothic" panose="020B0502020202020204" pitchFamily="34" charset="0"/>
              </a:rPr>
              <a:t>: CONOCIENDO MI ENTORNO</a:t>
            </a:r>
            <a:br>
              <a:rPr lang="es-CO" b="1" dirty="0">
                <a:latin typeface="Century Gothic" panose="020B0502020202020204" pitchFamily="34" charset="0"/>
              </a:rPr>
            </a:br>
            <a:endParaRPr lang="es-CO" b="1" dirty="0">
              <a:latin typeface="Comic Sans MS" panose="030F0702030302020204" pitchFamily="66" charset="0"/>
            </a:endParaRP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C306522E-2D4B-4516-B392-A2BEF1A71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553" y="598778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CEFE3F1-3DAD-45EC-B5C0-53579BD7B570}"/>
              </a:ext>
            </a:extLst>
          </p:cNvPr>
          <p:cNvSpPr txBox="1"/>
          <p:nvPr/>
        </p:nvSpPr>
        <p:spPr>
          <a:xfrm>
            <a:off x="3822700" y="399841"/>
            <a:ext cx="75245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</p:spTree>
    <p:extLst>
      <p:ext uri="{BB962C8B-B14F-4D97-AF65-F5344CB8AC3E}">
        <p14:creationId xmlns:p14="http://schemas.microsoft.com/office/powerpoint/2010/main" val="381012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5B2F28F-D4CC-40C6-9BEA-3CF9EFF882E6}"/>
              </a:ext>
            </a:extLst>
          </p:cNvPr>
          <p:cNvSpPr/>
          <p:nvPr/>
        </p:nvSpPr>
        <p:spPr>
          <a:xfrm>
            <a:off x="1810139" y="1399592"/>
            <a:ext cx="888274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>
                <a:latin typeface="Century Gothic" panose="020B0502020202020204" pitchFamily="34" charset="0"/>
              </a:rPr>
              <a:t>M</a:t>
            </a:r>
            <a:r>
              <a:rPr lang="es-CO" sz="3600" b="1" dirty="0">
                <a:latin typeface="Century Gothic" panose="020B0502020202020204" pitchFamily="34" charset="0"/>
              </a:rPr>
              <a:t>OMENTO 1</a:t>
            </a:r>
          </a:p>
          <a:p>
            <a:r>
              <a:rPr lang="es-CO" sz="3600" b="1" dirty="0">
                <a:latin typeface="Century Gothic" panose="020B0502020202020204" pitchFamily="34" charset="0"/>
              </a:rPr>
              <a:t>PROPÓSITO:</a:t>
            </a:r>
            <a:endParaRPr lang="es-CO" sz="3600" dirty="0">
              <a:latin typeface="Century Gothic" panose="020B0502020202020204" pitchFamily="34" charset="0"/>
            </a:endParaRPr>
          </a:p>
          <a:p>
            <a:pPr algn="just"/>
            <a:r>
              <a:rPr lang="es-CO" sz="3200" dirty="0">
                <a:latin typeface="Century Gothic" panose="020B0502020202020204" pitchFamily="34" charset="0"/>
              </a:rPr>
              <a:t>Socializo y construyo el acuerdo pedagógico, mediante el común acuerdo de los estudiantes y docente, para garantizar procesos académicos y convivenciales eficientes en el tercer período.</a:t>
            </a:r>
            <a:endParaRPr lang="es-ES" sz="3200" dirty="0">
              <a:latin typeface="Century Gothic" panose="020B0502020202020204" pitchFamily="34" charset="0"/>
            </a:endParaRPr>
          </a:p>
          <a:p>
            <a:endParaRPr lang="es-ES" sz="3200" dirty="0">
              <a:latin typeface="Century Gothic" panose="020B0502020202020204" pitchFamily="34" charset="0"/>
            </a:endParaRPr>
          </a:p>
        </p:txBody>
      </p:sp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6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044471" y="839329"/>
            <a:ext cx="1067422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400" b="1" dirty="0"/>
          </a:p>
          <a:p>
            <a:r>
              <a:rPr lang="en-US" sz="1400" b="1" dirty="0">
                <a:latin typeface="Century Gothic" panose="020B0502020202020204" pitchFamily="34" charset="0"/>
              </a:rPr>
              <a:t>ACTIVADOR COGNITIVO: </a:t>
            </a:r>
            <a:r>
              <a:rPr lang="es-CO" sz="1400" dirty="0">
                <a:latin typeface="Century Gothic" panose="020B0502020202020204" pitchFamily="34" charset="0"/>
              </a:rPr>
              <a:t>La docente invita a los estudiantes a participar en algunos juegos interactivos de suma y resta 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https://wordwall.net/es/resource/19433336</a:t>
            </a:r>
            <a:r>
              <a:rPr lang="es-CO" sz="1400" dirty="0">
                <a:latin typeface="Century Gothic" panose="020B0502020202020204" pitchFamily="34" charset="0"/>
              </a:rPr>
              <a:t>               </a:t>
            </a:r>
            <a:r>
              <a:rPr lang="es-CO" sz="1400" u="sng" dirty="0">
                <a:latin typeface="Century Gothic" panose="020B0502020202020204" pitchFamily="34" charset="0"/>
                <a:hlinkClick r:id="rId4"/>
              </a:rPr>
              <a:t>https://wordwall.net/es/resource/4033337</a:t>
            </a:r>
            <a:r>
              <a:rPr lang="es-CO" sz="1400" u="sng" dirty="0">
                <a:latin typeface="Century Gothic" panose="020B0502020202020204" pitchFamily="34" charset="0"/>
              </a:rPr>
              <a:t> 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con al propósito de continuar afianzando proceso de adición y sustracción.</a:t>
            </a:r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 </a:t>
            </a:r>
            <a:r>
              <a:rPr lang="es-CO" sz="1400" dirty="0">
                <a:latin typeface="Century Gothic" panose="020B0502020202020204" pitchFamily="34" charset="0"/>
              </a:rPr>
              <a:t>La docente vuelve a socializar y recordar en este momento los acuerdos establecidos en el aula de clase que se encuentran pegados de forma visible alrededor del tablero.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r>
              <a:rPr lang="es-CO" sz="1400" dirty="0">
                <a:latin typeface="Century Gothic" panose="020B0502020202020204" pitchFamily="34" charset="0"/>
              </a:rPr>
              <a:t>Por medio de la técnica cooperativa cabezas juntas numeras se socializarán el desempeño, los tópicos y los conceptos correspondientes al tercer período.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1. Los estudiantes forman grupos de cuatro o cinco miembros y se numeran.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2. La docente pide a los estudiantes pensar sobre cuál es la diferencia entre figuras y cuerpos geométricos.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3. Los estudiantes piensan la respuesta individualmente.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4. Realizan una puesta en común dentro de su grupo “juntando las cabezas” y se pondrán de acuerdo para dar una única respuesta.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5. Pasados unos minutos la docente elige uno de los números y los estudiantes de cada grupo que lo tienen, dan la respuesta de su equipo.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</a:t>
            </a:r>
            <a:r>
              <a:rPr lang="es-CO" sz="1400" dirty="0">
                <a:latin typeface="Century Gothic" panose="020B0502020202020204" pitchFamily="34" charset="0"/>
              </a:rPr>
              <a:t> Construcción y socialización del encuadre pedagógico integral con la participación de los estudiantes pactando los acuerdos convivenciales y académicos durante los encuentros. Se les invita </a:t>
            </a:r>
            <a:br>
              <a:rPr lang="es-CO" sz="1400" dirty="0">
                <a:latin typeface="Century Gothic" panose="020B0502020202020204" pitchFamily="34" charset="0"/>
              </a:rPr>
            </a:br>
            <a:r>
              <a:rPr lang="es-CO" sz="1400" dirty="0">
                <a:latin typeface="Century Gothic" panose="020B0502020202020204" pitchFamily="34" charset="0"/>
              </a:rPr>
              <a:t>a los estudiantes a leer junto a la docente, el desempeño, los tópico y conceptos a trabajar durante el tercer periodo, se les insta a identificar palabras desconocidas y se hace una socialización de las mismas. Finalmente, los estudiantes caracterizan la portada del periodo. Este producto se pegará en el cuaderno de pensamiento lógico matemático. </a:t>
            </a:r>
            <a:r>
              <a:rPr lang="es-CO" sz="1400" u="sng" dirty="0">
                <a:latin typeface="Century Gothic" panose="020B0502020202020204" pitchFamily="34" charset="0"/>
                <a:hlinkClick r:id="rId5"/>
              </a:rPr>
              <a:t>DESEMPEÑO MATEMÁTICAS PERÍODO 3.doc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CIERRE: 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 </a:t>
            </a:r>
            <a:r>
              <a:rPr lang="es-CO" sz="1400" dirty="0">
                <a:latin typeface="Century Gothic" panose="020B0502020202020204" pitchFamily="34" charset="0"/>
              </a:rPr>
              <a:t>Se finalizará la actividad con una asamblea donde cada uno de los estudiantes podrá aprobar el acuerdo pedagógico.</a:t>
            </a:r>
          </a:p>
          <a:p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FCDDD-421D-77BD-786F-5980EA846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4B03D0A-B23F-4FE4-9DDF-36780A5E6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84EC91C-3746-405E-A7FF-D07B95E9FE9F}"/>
              </a:ext>
            </a:extLst>
          </p:cNvPr>
          <p:cNvSpPr/>
          <p:nvPr/>
        </p:nvSpPr>
        <p:spPr>
          <a:xfrm>
            <a:off x="1642188" y="1104843"/>
            <a:ext cx="977601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MOMENTO 2</a:t>
            </a:r>
          </a:p>
          <a:p>
            <a:pPr algn="ctr"/>
            <a:endParaRPr lang="es-ES" sz="2800" dirty="0"/>
          </a:p>
          <a:p>
            <a:pPr algn="just"/>
            <a:r>
              <a:rPr lang="es-ES" sz="3200" b="1" dirty="0"/>
              <a:t>PROPÓSITO: </a:t>
            </a:r>
          </a:p>
          <a:p>
            <a:r>
              <a:rPr lang="es-CO" sz="3200" dirty="0">
                <a:latin typeface="Century Gothic" panose="020B0502020202020204" pitchFamily="34" charset="0"/>
              </a:rPr>
              <a:t>Reconozco trazos y direccionalidad de números por medio de su escritura y actividades de cálculo mental para continuar fortaleciendo conteo, representación de cantidades y dar solución a situaciones sencillas de mi entorno en compañía de mis pares. </a:t>
            </a:r>
          </a:p>
        </p:txBody>
      </p:sp>
    </p:spTree>
    <p:extLst>
      <p:ext uri="{BB962C8B-B14F-4D97-AF65-F5344CB8AC3E}">
        <p14:creationId xmlns:p14="http://schemas.microsoft.com/office/powerpoint/2010/main" val="341291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641198" y="212837"/>
            <a:ext cx="9791700" cy="831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es-CO" sz="28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8D0CE51-C443-F178-17FA-FFAAE11D77F5}"/>
              </a:ext>
            </a:extLst>
          </p:cNvPr>
          <p:cNvSpPr txBox="1"/>
          <p:nvPr/>
        </p:nvSpPr>
        <p:spPr>
          <a:xfrm>
            <a:off x="10298243" y="2061044"/>
            <a:ext cx="1153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2A04EB0-D47A-4D86-AB9D-382ADAB65B27}"/>
              </a:ext>
            </a:extLst>
          </p:cNvPr>
          <p:cNvSpPr/>
          <p:nvPr/>
        </p:nvSpPr>
        <p:spPr>
          <a:xfrm>
            <a:off x="1344959" y="410121"/>
            <a:ext cx="106742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ACTIVADOR COGNITIVO: </a:t>
            </a:r>
            <a:r>
              <a:rPr lang="es-CO" sz="1400" dirty="0">
                <a:latin typeface="Century Gothic" panose="020B0502020202020204" pitchFamily="34" charset="0"/>
              </a:rPr>
              <a:t>En el momento del exploro la docente invita a los niños a participar en el juego carrera de números donde vendrá al tablero a realizar composiciones y descomposiciones de cantidades dadas de 2 y 3 cifras.</a:t>
            </a:r>
            <a:endParaRPr lang="en-US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Retroalimentación: </a:t>
            </a:r>
            <a:r>
              <a:rPr lang="es-CO" sz="1400" dirty="0">
                <a:latin typeface="Century Gothic" panose="020B0502020202020204" pitchFamily="34" charset="0"/>
              </a:rPr>
              <a:t>La docente recuerda a los estudiantes el valor que tiene una centena es decir 100 unidades y 10 decenas. Además, en este momento cada uno de los estudiantes diligenciará la bitácora del ahorro que se encuentra en el cuaderno de matemáticas correspondiente a la semana 7 es decir $2.000=. </a:t>
            </a:r>
            <a:r>
              <a:rPr lang="es-CO" sz="1400" u="sng" dirty="0" err="1">
                <a:latin typeface="Century Gothic" panose="020B0502020202020204" pitchFamily="34" charset="0"/>
                <a:hlinkClick r:id="rId3"/>
              </a:rPr>
              <a:t>Bitacora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 del ahorro -</a:t>
            </a:r>
            <a:r>
              <a:rPr lang="es-CO" sz="1400" u="sng" dirty="0" err="1">
                <a:latin typeface="Century Gothic" panose="020B0502020202020204" pitchFamily="34" charset="0"/>
                <a:hlinkClick r:id="rId3"/>
              </a:rPr>
              <a:t>My</a:t>
            </a:r>
            <a:r>
              <a:rPr lang="es-CO" sz="1400" u="sng" dirty="0">
                <a:latin typeface="Century Gothic" panose="020B0502020202020204" pitchFamily="34" charset="0"/>
                <a:hlinkClick r:id="rId3"/>
              </a:rPr>
              <a:t> Green Piggy Bank.docx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Orientación de la atención: </a:t>
            </a:r>
            <a:r>
              <a:rPr lang="es-CO" sz="1400" dirty="0">
                <a:latin typeface="Century Gothic" panose="020B0502020202020204" pitchFamily="34" charset="0"/>
              </a:rPr>
              <a:t>Explicación por parte de la docente sobre la actividad que realizará el cuaderno de matemáticas en el rango del 500 al 550 teniendo en cuenta la direccionalidad y lateralidad correspondiente.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</a:t>
            </a:r>
            <a:endParaRPr lang="es-CO" sz="1400" dirty="0">
              <a:latin typeface="Century Gothic" panose="020B0502020202020204" pitchFamily="34" charset="0"/>
            </a:endParaRPr>
          </a:p>
          <a:p>
            <a:r>
              <a:rPr lang="es-CO" sz="1400" dirty="0">
                <a:latin typeface="Century Gothic" panose="020B0502020202020204" pitchFamily="34" charset="0"/>
              </a:rPr>
              <a:t>Después se realizará la técnica cooperativa uno para todos.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1.La docente plantea trabajar en el cuaderno de matemáticas la escritura de números del 500 al 550.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2. Cada estudiante dedica unos minutos para ir escribiendo los números indicados por la docente.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3. Ponen en común sus escrituras con su “pareja de hombro” dentro del equipo-base, tratando de revisar la secuencia.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4. Luego, las parejas contrastan sus respuestas dentro del equipo-base, buscando las respuestas correctas a los problemas planteados. 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5. La docente dirige una puesta en común en gran grupo, pidiendo a un miembro de cada equipo-base que exponga las respuestas de su grupo.</a:t>
            </a:r>
            <a:endParaRPr lang="es-CO" sz="1400" b="1" dirty="0">
              <a:latin typeface="Century Gothic" panose="020B0502020202020204" pitchFamily="34" charset="0"/>
            </a:endParaRPr>
          </a:p>
          <a:p>
            <a:r>
              <a:rPr lang="es-CO" sz="1400" b="1" dirty="0">
                <a:latin typeface="Century Gothic" panose="020B0502020202020204" pitchFamily="34" charset="0"/>
              </a:rPr>
              <a:t>Procesamiento de la información:</a:t>
            </a:r>
            <a:r>
              <a:rPr lang="es-CO" sz="1400" dirty="0">
                <a:latin typeface="Century Gothic" panose="020B0502020202020204" pitchFamily="34" charset="0"/>
              </a:rPr>
              <a:t> 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CIERRE: 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Evaluación: </a:t>
            </a:r>
            <a:r>
              <a:rPr lang="es-CO" sz="1400" dirty="0">
                <a:latin typeface="Century Gothic" panose="020B0502020202020204" pitchFamily="34" charset="0"/>
              </a:rPr>
              <a:t>Se socializa al resto de los equipos cada una de las creaciones artísticas donde se incluyan figuras geométricas conocidas.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Utilizar la rúbrica del semáforo por grupos cooperativos.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Se entregan los tres colores y cada grupo define cual es el color en el que están: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Verde: Comprendo las instrucciones, entiendo bien y puedo explicarle a los demás.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Amarillo: Entiendo bien pero aún tengo dudas, explico a los demás con ayuda.</a:t>
            </a:r>
          </a:p>
          <a:p>
            <a:r>
              <a:rPr lang="es-CO" sz="1400" dirty="0">
                <a:latin typeface="Century Gothic" panose="020B0502020202020204" pitchFamily="34" charset="0"/>
              </a:rPr>
              <a:t>Rojo: No estoy seguro de lo que aprendí. Necesito ayuda.</a:t>
            </a:r>
          </a:p>
          <a:p>
            <a:r>
              <a:rPr lang="es-CO" sz="1400" b="1" dirty="0">
                <a:latin typeface="Century Gothic" panose="020B0502020202020204" pitchFamily="34" charset="0"/>
              </a:rPr>
              <a:t>Sentido, significado, metacognición y transferencia</a:t>
            </a:r>
            <a:r>
              <a:rPr lang="es-CO" sz="1400" dirty="0">
                <a:latin typeface="Century Gothic" panose="020B0502020202020204" pitchFamily="34" charset="0"/>
              </a:rPr>
              <a:t>.</a:t>
            </a:r>
          </a:p>
          <a:p>
            <a:r>
              <a:rPr lang="es-CO" sz="1400" u="sng" dirty="0">
                <a:latin typeface="Century Gothic" panose="020B0502020202020204" pitchFamily="34" charset="0"/>
                <a:hlinkClick r:id="rId4"/>
              </a:rPr>
              <a:t>RÚBRICA EL SEMÁFORO.pptx</a:t>
            </a:r>
            <a:endParaRPr lang="es-CO" sz="1400" b="1" dirty="0">
              <a:latin typeface="Century Gothic" panose="020B0502020202020204" pitchFamily="34" charset="0"/>
            </a:endParaRPr>
          </a:p>
          <a:p>
            <a:pPr algn="ctr"/>
            <a:endParaRPr lang="es-CO" sz="1400" b="1" dirty="0"/>
          </a:p>
          <a:p>
            <a:endParaRPr lang="es-CO" sz="1400" dirty="0">
              <a:latin typeface="Century Gothic" panose="020B0502020202020204" pitchFamily="34" charset="0"/>
            </a:endParaRPr>
          </a:p>
        </p:txBody>
      </p:sp>
      <p:pic>
        <p:nvPicPr>
          <p:cNvPr id="5" name="Imagen 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22981A0-B219-4B8E-8780-07668F42A6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8203" y="144923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8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D214E9F0-011A-47A1-9004-3AAD4392F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1024" y="0"/>
            <a:ext cx="600976" cy="95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714</Words>
  <Application>Microsoft Office PowerPoint</Application>
  <PresentationFormat>Panorámica</PresentationFormat>
  <Paragraphs>47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Comic Sans MS</vt:lpstr>
      <vt:lpstr>Tema de Office</vt:lpstr>
      <vt:lpstr>      MATH   SEMANA 1 JULIO 7 AL 11  EJE: CONOCIENDO MI ENTORNO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DIANA FERNEY SARMIENTO GALINDO</cp:lastModifiedBy>
  <cp:revision>63</cp:revision>
  <dcterms:created xsi:type="dcterms:W3CDTF">2023-03-07T19:49:06Z</dcterms:created>
  <dcterms:modified xsi:type="dcterms:W3CDTF">2025-06-16T22:47:17Z</dcterms:modified>
</cp:coreProperties>
</file>