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8" r:id="rId3"/>
    <p:sldId id="269" r:id="rId4"/>
    <p:sldId id="259" r:id="rId5"/>
    <p:sldId id="260" r:id="rId6"/>
    <p:sldId id="268" r:id="rId7"/>
    <p:sldId id="274" r:id="rId8"/>
    <p:sldId id="273" r:id="rId9"/>
    <p:sldId id="262" r:id="rId10"/>
    <p:sldId id="282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5143500" type="screen16x9"/>
  <p:notesSz cx="6858000" cy="9144000"/>
  <p:embeddedFontLst>
    <p:embeddedFont>
      <p:font typeface="Belanosima" panose="020B0604020202020204" charset="0"/>
      <p:regular r:id="rId20"/>
      <p:bold r:id="rId21"/>
    </p:embeddedFont>
    <p:embeddedFont>
      <p:font typeface="Didact Gothic" panose="000005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D2193B-1692-4C8A-8639-998DD6B17BBA}">
  <a:tblStyle styleId="{DED2193B-1692-4C8A-8639-998DD6B17B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>
          <a:extLst>
            <a:ext uri="{FF2B5EF4-FFF2-40B4-BE49-F238E27FC236}">
              <a16:creationId xmlns:a16="http://schemas.microsoft.com/office/drawing/2014/main" id="{FFC84F2A-DE2F-20D0-2191-361EEC93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571670cab3_0_54:notes">
            <a:extLst>
              <a:ext uri="{FF2B5EF4-FFF2-40B4-BE49-F238E27FC236}">
                <a16:creationId xmlns:a16="http://schemas.microsoft.com/office/drawing/2014/main" id="{8F5FD02B-807A-F72C-CCEE-14BB075C0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571670cab3_0_54:notes">
            <a:extLst>
              <a:ext uri="{FF2B5EF4-FFF2-40B4-BE49-F238E27FC236}">
                <a16:creationId xmlns:a16="http://schemas.microsoft.com/office/drawing/2014/main" id="{519B9FA7-B9E1-4C10-0979-D428E1D2D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5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E4E5610F-2A86-3051-37F9-1A15000E0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66bdd709e_0_174:notes">
            <a:extLst>
              <a:ext uri="{FF2B5EF4-FFF2-40B4-BE49-F238E27FC236}">
                <a16:creationId xmlns:a16="http://schemas.microsoft.com/office/drawing/2014/main" id="{CBB0A7CE-2BEB-E864-FF63-8E0718A9A7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566bdd709e_0_174:notes">
            <a:extLst>
              <a:ext uri="{FF2B5EF4-FFF2-40B4-BE49-F238E27FC236}">
                <a16:creationId xmlns:a16="http://schemas.microsoft.com/office/drawing/2014/main" id="{F06E7EAF-EA7D-49E2-66BD-CB39E1BC1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47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>
          <a:extLst>
            <a:ext uri="{FF2B5EF4-FFF2-40B4-BE49-F238E27FC236}">
              <a16:creationId xmlns:a16="http://schemas.microsoft.com/office/drawing/2014/main" id="{C50B5BD7-288F-AFCC-92FD-4B3670AA5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66bdd709e_0_196:notes">
            <a:extLst>
              <a:ext uri="{FF2B5EF4-FFF2-40B4-BE49-F238E27FC236}">
                <a16:creationId xmlns:a16="http://schemas.microsoft.com/office/drawing/2014/main" id="{E52B00E0-239A-4C98-782F-7B8C2D27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566bdd709e_0_196:notes">
            <a:extLst>
              <a:ext uri="{FF2B5EF4-FFF2-40B4-BE49-F238E27FC236}">
                <a16:creationId xmlns:a16="http://schemas.microsoft.com/office/drawing/2014/main" id="{D227F946-9DEC-2233-C56A-1FE3AA1D1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70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>
          <a:extLst>
            <a:ext uri="{FF2B5EF4-FFF2-40B4-BE49-F238E27FC236}">
              <a16:creationId xmlns:a16="http://schemas.microsoft.com/office/drawing/2014/main" id="{EE540C43-51A3-AC76-8BDE-7604C4AF2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571670cab3_0_27846:notes">
            <a:extLst>
              <a:ext uri="{FF2B5EF4-FFF2-40B4-BE49-F238E27FC236}">
                <a16:creationId xmlns:a16="http://schemas.microsoft.com/office/drawing/2014/main" id="{3CEAABBA-E733-FBBD-D70C-ED09C47FC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571670cab3_0_27846:notes">
            <a:extLst>
              <a:ext uri="{FF2B5EF4-FFF2-40B4-BE49-F238E27FC236}">
                <a16:creationId xmlns:a16="http://schemas.microsoft.com/office/drawing/2014/main" id="{1879C5DF-06C5-352A-4D46-AF440E37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5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>
          <a:extLst>
            <a:ext uri="{FF2B5EF4-FFF2-40B4-BE49-F238E27FC236}">
              <a16:creationId xmlns:a16="http://schemas.microsoft.com/office/drawing/2014/main" id="{6C6B8D69-527A-D41E-82EE-4D9B6B5D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571670cab3_0_127:notes">
            <a:extLst>
              <a:ext uri="{FF2B5EF4-FFF2-40B4-BE49-F238E27FC236}">
                <a16:creationId xmlns:a16="http://schemas.microsoft.com/office/drawing/2014/main" id="{FA791F89-F021-E352-1ED3-D0E3334B9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571670cab3_0_127:notes">
            <a:extLst>
              <a:ext uri="{FF2B5EF4-FFF2-40B4-BE49-F238E27FC236}">
                <a16:creationId xmlns:a16="http://schemas.microsoft.com/office/drawing/2014/main" id="{48AA8A19-30A5-DABE-C649-79F333171A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20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>
          <a:extLst>
            <a:ext uri="{FF2B5EF4-FFF2-40B4-BE49-F238E27FC236}">
              <a16:creationId xmlns:a16="http://schemas.microsoft.com/office/drawing/2014/main" id="{58D03492-2420-EF8F-756E-5D2DDC1CD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571670cab3_0_121:notes">
            <a:extLst>
              <a:ext uri="{FF2B5EF4-FFF2-40B4-BE49-F238E27FC236}">
                <a16:creationId xmlns:a16="http://schemas.microsoft.com/office/drawing/2014/main" id="{871E5969-08AC-8DF5-A06F-F52413305D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571670cab3_0_121:notes">
            <a:extLst>
              <a:ext uri="{FF2B5EF4-FFF2-40B4-BE49-F238E27FC236}">
                <a16:creationId xmlns:a16="http://schemas.microsoft.com/office/drawing/2014/main" id="{D5676412-C0D4-ADA6-76CD-C5417724B3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68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>
          <a:extLst>
            <a:ext uri="{FF2B5EF4-FFF2-40B4-BE49-F238E27FC236}">
              <a16:creationId xmlns:a16="http://schemas.microsoft.com/office/drawing/2014/main" id="{72518CA7-E552-2966-7D46-08E7DFBA5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571670cab3_0_0:notes">
            <a:extLst>
              <a:ext uri="{FF2B5EF4-FFF2-40B4-BE49-F238E27FC236}">
                <a16:creationId xmlns:a16="http://schemas.microsoft.com/office/drawing/2014/main" id="{A18785EC-38DA-C546-42FA-ABDFA6E750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571670cab3_0_0:notes">
            <a:extLst>
              <a:ext uri="{FF2B5EF4-FFF2-40B4-BE49-F238E27FC236}">
                <a16:creationId xmlns:a16="http://schemas.microsoft.com/office/drawing/2014/main" id="{7DC83924-D46F-0B8C-3C2F-AD2E6A6DD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88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56eb1645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56eb16455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571670cab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571670cab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66bdd709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566bdd709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66bdd709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566bdd709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571670cab3_0_27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571670cab3_0_27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571670cab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571670cab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571670cab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571670cab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571670c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571670c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792149"/>
            <a:ext cx="4196400" cy="14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2366988"/>
            <a:ext cx="3856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5650" y="79825"/>
            <a:ext cx="1908550" cy="12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0"/>
          <p:cNvSpPr txBox="1">
            <a:spLocks noGrp="1"/>
          </p:cNvSpPr>
          <p:nvPr>
            <p:ph type="title" hasCustomPrompt="1"/>
          </p:nvPr>
        </p:nvSpPr>
        <p:spPr>
          <a:xfrm>
            <a:off x="1611625" y="692399"/>
            <a:ext cx="4225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3" name="Google Shape;273;p30"/>
          <p:cNvSpPr txBox="1">
            <a:spLocks noGrp="1"/>
          </p:cNvSpPr>
          <p:nvPr>
            <p:ph type="subTitle" idx="1"/>
          </p:nvPr>
        </p:nvSpPr>
        <p:spPr>
          <a:xfrm>
            <a:off x="1611625" y="1398422"/>
            <a:ext cx="4225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 idx="2" hasCustomPrompt="1"/>
          </p:nvPr>
        </p:nvSpPr>
        <p:spPr>
          <a:xfrm>
            <a:off x="1611625" y="1996132"/>
            <a:ext cx="4225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5" name="Google Shape;275;p30"/>
          <p:cNvSpPr txBox="1">
            <a:spLocks noGrp="1"/>
          </p:cNvSpPr>
          <p:nvPr>
            <p:ph type="subTitle" idx="3"/>
          </p:nvPr>
        </p:nvSpPr>
        <p:spPr>
          <a:xfrm>
            <a:off x="1611625" y="2702162"/>
            <a:ext cx="4225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 idx="4" hasCustomPrompt="1"/>
          </p:nvPr>
        </p:nvSpPr>
        <p:spPr>
          <a:xfrm>
            <a:off x="1611625" y="3299878"/>
            <a:ext cx="4225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5"/>
          </p:nvPr>
        </p:nvSpPr>
        <p:spPr>
          <a:xfrm>
            <a:off x="1611625" y="4005901"/>
            <a:ext cx="4225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30"/>
          <p:cNvGrpSpPr/>
          <p:nvPr/>
        </p:nvGrpSpPr>
        <p:grpSpPr>
          <a:xfrm flipH="1">
            <a:off x="-758843" y="2782870"/>
            <a:ext cx="2947877" cy="2691628"/>
            <a:chOff x="7506085" y="1739586"/>
            <a:chExt cx="3479963" cy="3177462"/>
          </a:xfrm>
        </p:grpSpPr>
        <p:pic>
          <p:nvPicPr>
            <p:cNvPr id="279" name="Google Shape;27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5013" y="2997900"/>
              <a:ext cx="1562100" cy="1228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06085" y="3281698"/>
              <a:ext cx="3479963" cy="163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246062" y="1739586"/>
              <a:ext cx="1151076" cy="18872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3"/>
          <p:cNvGrpSpPr/>
          <p:nvPr/>
        </p:nvGrpSpPr>
        <p:grpSpPr>
          <a:xfrm>
            <a:off x="-1328361" y="-405575"/>
            <a:ext cx="11340911" cy="5660500"/>
            <a:chOff x="-1328361" y="-405575"/>
            <a:chExt cx="11340911" cy="5660500"/>
          </a:xfrm>
        </p:grpSpPr>
        <p:pic>
          <p:nvPicPr>
            <p:cNvPr id="308" name="Google Shape;308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328361" y="-405575"/>
              <a:ext cx="2369071" cy="2085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74250" y="2068625"/>
              <a:ext cx="1638300" cy="268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31550" y="3693651"/>
              <a:ext cx="2369050" cy="156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3"/>
            <p:cNvPicPr preferRelativeResize="0"/>
            <p:nvPr/>
          </p:nvPicPr>
          <p:blipFill rotWithShape="1">
            <a:blip r:embed="rId6">
              <a:alphaModFix/>
            </a:blip>
            <a:srcRect l="-9553" t="-5060" r="-9565" b="5060"/>
            <a:stretch/>
          </p:blipFill>
          <p:spPr>
            <a:xfrm>
              <a:off x="-232075" y="1133763"/>
              <a:ext cx="1113550" cy="934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4"/>
          <p:cNvGrpSpPr/>
          <p:nvPr/>
        </p:nvGrpSpPr>
        <p:grpSpPr>
          <a:xfrm>
            <a:off x="-830811" y="2633901"/>
            <a:ext cx="11773709" cy="2954197"/>
            <a:chOff x="-830811" y="2633901"/>
            <a:chExt cx="11773709" cy="2954197"/>
          </a:xfrm>
        </p:grpSpPr>
        <p:pic>
          <p:nvPicPr>
            <p:cNvPr id="315" name="Google Shape;315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830811" y="2943321"/>
              <a:ext cx="1545922" cy="210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4"/>
            <p:cNvPicPr preferRelativeResize="0"/>
            <p:nvPr/>
          </p:nvPicPr>
          <p:blipFill rotWithShape="1">
            <a:blip r:embed="rId4">
              <a:alphaModFix/>
            </a:blip>
            <a:srcRect l="-10192" t="-19509" b="8026"/>
            <a:stretch/>
          </p:blipFill>
          <p:spPr>
            <a:xfrm>
              <a:off x="8587800" y="2633901"/>
              <a:ext cx="977825" cy="98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297713" y="3561100"/>
              <a:ext cx="1562100" cy="1228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62935" y="3952748"/>
              <a:ext cx="3479963" cy="163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3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85577" y="4314443"/>
              <a:ext cx="2404525" cy="10347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047100" y="2284563"/>
            <a:ext cx="284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047100" y="1395838"/>
            <a:ext cx="10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047100" y="3050175"/>
            <a:ext cx="23835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7136200" y="3395525"/>
            <a:ext cx="2793000" cy="1920700"/>
            <a:chOff x="7366675" y="290975"/>
            <a:chExt cx="2793000" cy="1920700"/>
          </a:xfrm>
        </p:grpSpPr>
        <p:pic>
          <p:nvPicPr>
            <p:cNvPr id="19" name="Google Shape;1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90150" y="290975"/>
              <a:ext cx="2369513" cy="1286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7366675" y="1145600"/>
              <a:ext cx="2793000" cy="1066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408700" y="947400"/>
            <a:ext cx="43266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2408700" y="2110500"/>
            <a:ext cx="4326600" cy="20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-1079525" y="3012434"/>
            <a:ext cx="12181423" cy="2624158"/>
            <a:chOff x="-1079525" y="3012434"/>
            <a:chExt cx="12181423" cy="2624158"/>
          </a:xfrm>
        </p:grpSpPr>
        <p:pic>
          <p:nvPicPr>
            <p:cNvPr id="53" name="Google Shape;53;p7"/>
            <p:cNvPicPr preferRelativeResize="0"/>
            <p:nvPr/>
          </p:nvPicPr>
          <p:blipFill rotWithShape="1">
            <a:blip r:embed="rId3">
              <a:alphaModFix/>
            </a:blip>
            <a:srcRect l="-19447" t="-8302" r="-19461" b="-8302"/>
            <a:stretch/>
          </p:blipFill>
          <p:spPr>
            <a:xfrm>
              <a:off x="8345177" y="3012434"/>
              <a:ext cx="1232546" cy="1034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21935" y="3448110"/>
              <a:ext cx="3479963" cy="163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0598" y="4225743"/>
              <a:ext cx="2404525" cy="1034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079525" y="4001259"/>
              <a:ext cx="2630500" cy="16353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4572000" y="1453650"/>
            <a:ext cx="3604500" cy="22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6300" y="258000"/>
            <a:ext cx="1796900" cy="11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496850" y="1700523"/>
            <a:ext cx="4661100" cy="10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3496850" y="2728085"/>
            <a:ext cx="46611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113" y="3146225"/>
            <a:ext cx="42386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029512" y="846065"/>
            <a:ext cx="2132019" cy="141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3217825" y="1864413"/>
            <a:ext cx="4743300" cy="9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3217825" y="2813488"/>
            <a:ext cx="47433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63891" y="3658675"/>
            <a:ext cx="2369071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 hasCustomPrompt="1"/>
          </p:nvPr>
        </p:nvSpPr>
        <p:spPr>
          <a:xfrm>
            <a:off x="1250550" y="141515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720000" y="2232348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 hasCustomPrompt="1"/>
          </p:nvPr>
        </p:nvSpPr>
        <p:spPr>
          <a:xfrm>
            <a:off x="3934350" y="141515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3"/>
          </p:nvPr>
        </p:nvSpPr>
        <p:spPr>
          <a:xfrm>
            <a:off x="3403800" y="2232348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6618150" y="141515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6087600" y="2232348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2592450" y="305002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2061900" y="3867225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8" hasCustomPrompt="1"/>
          </p:nvPr>
        </p:nvSpPr>
        <p:spPr>
          <a:xfrm>
            <a:off x="5276250" y="305002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4745700" y="3867225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715100" y="18237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5"/>
          </p:nvPr>
        </p:nvSpPr>
        <p:spPr>
          <a:xfrm>
            <a:off x="3403800" y="18237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6"/>
          </p:nvPr>
        </p:nvSpPr>
        <p:spPr>
          <a:xfrm>
            <a:off x="6092500" y="18237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7"/>
          </p:nvPr>
        </p:nvSpPr>
        <p:spPr>
          <a:xfrm>
            <a:off x="2059450" y="345862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8"/>
          </p:nvPr>
        </p:nvSpPr>
        <p:spPr>
          <a:xfrm>
            <a:off x="4748150" y="345862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-563365" y="3050023"/>
            <a:ext cx="2404525" cy="2242034"/>
            <a:chOff x="-563365" y="3050023"/>
            <a:chExt cx="2404525" cy="2242034"/>
          </a:xfrm>
        </p:grpSpPr>
        <p:pic>
          <p:nvPicPr>
            <p:cNvPr id="95" name="Google Shape;9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03379" flipH="1">
              <a:off x="-304776" y="3142738"/>
              <a:ext cx="1100476" cy="1829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563365" y="4257293"/>
              <a:ext cx="2404525" cy="10347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13"/>
          <p:cNvGrpSpPr/>
          <p:nvPr/>
        </p:nvGrpSpPr>
        <p:grpSpPr>
          <a:xfrm>
            <a:off x="6862125" y="3639600"/>
            <a:ext cx="2786500" cy="1729648"/>
            <a:chOff x="6862125" y="3639600"/>
            <a:chExt cx="2786500" cy="1729648"/>
          </a:xfrm>
        </p:grpSpPr>
        <p:pic>
          <p:nvPicPr>
            <p:cNvPr id="98" name="Google Shape;9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41021" y="3639600"/>
              <a:ext cx="1507604" cy="1729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62125" y="4438263"/>
              <a:ext cx="2133600" cy="771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297550" y="1809500"/>
            <a:ext cx="3909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idx="2" hasCustomPrompt="1"/>
          </p:nvPr>
        </p:nvSpPr>
        <p:spPr>
          <a:xfrm>
            <a:off x="1297550" y="967700"/>
            <a:ext cx="121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1297550" y="2575100"/>
            <a:ext cx="39096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15"/>
          <p:cNvGrpSpPr/>
          <p:nvPr/>
        </p:nvGrpSpPr>
        <p:grpSpPr>
          <a:xfrm>
            <a:off x="-1156542" y="2137493"/>
            <a:ext cx="2729767" cy="3314932"/>
            <a:chOff x="-1156542" y="2137493"/>
            <a:chExt cx="2729767" cy="3314932"/>
          </a:xfrm>
        </p:grpSpPr>
        <p:pic>
          <p:nvPicPr>
            <p:cNvPr id="111" name="Google Shape;11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128132">
              <a:off x="-1063425" y="2290913"/>
              <a:ext cx="1690300" cy="112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515762" y="3160125"/>
              <a:ext cx="1378650" cy="229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415175" y="4517600"/>
              <a:ext cx="1988400" cy="855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76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ihvjEr62R0?si=gLX8MSYeir0K94M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youtu.be/y9aQyMiZIOQ?si=S9yhPo6HXG_KtyI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ermanosmaristas-my.sharepoint.com/:w:/g/personal/dmguarnizoa_fmsnor_org/EQNuvCfjgutFtjhfNVpFU3wBYjYvgwx3DMesKqe2WiLKGA?e=eKYxW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8"/>
          <p:cNvGrpSpPr/>
          <p:nvPr/>
        </p:nvGrpSpPr>
        <p:grpSpPr>
          <a:xfrm>
            <a:off x="3622557" y="1769563"/>
            <a:ext cx="5522787" cy="3413680"/>
            <a:chOff x="3622557" y="1769563"/>
            <a:chExt cx="5522787" cy="3413680"/>
          </a:xfrm>
        </p:grpSpPr>
        <p:pic>
          <p:nvPicPr>
            <p:cNvPr id="331" name="Google Shape;331;p38"/>
            <p:cNvPicPr preferRelativeResize="0"/>
            <p:nvPr/>
          </p:nvPicPr>
          <p:blipFill rotWithShape="1">
            <a:blip r:embed="rId3">
              <a:alphaModFix/>
            </a:blip>
            <a:srcRect l="-18106" t="-7182" r="-18133" b="-7182"/>
            <a:stretch/>
          </p:blipFill>
          <p:spPr>
            <a:xfrm flipH="1">
              <a:off x="4858075" y="2959150"/>
              <a:ext cx="1270825" cy="10668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2" name="Google Shape;332;p38"/>
            <p:cNvGrpSpPr/>
            <p:nvPr/>
          </p:nvGrpSpPr>
          <p:grpSpPr>
            <a:xfrm>
              <a:off x="3622557" y="1769563"/>
              <a:ext cx="5522787" cy="3413680"/>
              <a:chOff x="3319007" y="1769513"/>
              <a:chExt cx="5522787" cy="3413680"/>
            </a:xfrm>
          </p:grpSpPr>
          <p:pic>
            <p:nvPicPr>
              <p:cNvPr id="333" name="Google Shape;333;p3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556075" y="1769513"/>
                <a:ext cx="213360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34" name="Google Shape;334;p38"/>
              <p:cNvGrpSpPr/>
              <p:nvPr/>
            </p:nvGrpSpPr>
            <p:grpSpPr>
              <a:xfrm>
                <a:off x="3319007" y="1769525"/>
                <a:ext cx="5522787" cy="3413667"/>
                <a:chOff x="4136378" y="1784794"/>
                <a:chExt cx="5071430" cy="3134681"/>
              </a:xfrm>
            </p:grpSpPr>
            <p:pic>
              <p:nvPicPr>
                <p:cNvPr id="335" name="Google Shape;335;p38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110847" y="1784794"/>
                  <a:ext cx="1463931" cy="2400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6" name="Google Shape;336;p38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 flipH="1">
                  <a:off x="5412531" y="2456734"/>
                  <a:ext cx="3795277" cy="24627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7" name="Google Shape;337;p38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4136378" y="3475983"/>
                  <a:ext cx="3209993" cy="13676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338" name="Google Shape;338;p38"/>
          <p:cNvSpPr txBox="1">
            <a:spLocks noGrp="1"/>
          </p:cNvSpPr>
          <p:nvPr>
            <p:ph type="ctrTitle"/>
          </p:nvPr>
        </p:nvSpPr>
        <p:spPr>
          <a:xfrm>
            <a:off x="135460" y="488107"/>
            <a:ext cx="5413800" cy="14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LECTURA CRÍTICA</a:t>
            </a:r>
            <a:endParaRPr dirty="0"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1"/>
          </p:nvPr>
        </p:nvSpPr>
        <p:spPr>
          <a:xfrm>
            <a:off x="715100" y="2366988"/>
            <a:ext cx="3856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SEMANA 4</a:t>
            </a:r>
            <a:endParaRPr dirty="0"/>
          </a:p>
        </p:txBody>
      </p:sp>
      <p:grpSp>
        <p:nvGrpSpPr>
          <p:cNvPr id="340" name="Google Shape;340;p38"/>
          <p:cNvGrpSpPr/>
          <p:nvPr/>
        </p:nvGrpSpPr>
        <p:grpSpPr>
          <a:xfrm>
            <a:off x="-349350" y="3556450"/>
            <a:ext cx="3553875" cy="1647825"/>
            <a:chOff x="-349350" y="3556450"/>
            <a:chExt cx="3553875" cy="1647825"/>
          </a:xfrm>
        </p:grpSpPr>
        <p:pic>
          <p:nvPicPr>
            <p:cNvPr id="341" name="Google Shape;341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0925" y="3718463"/>
              <a:ext cx="213360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-349350" y="3556450"/>
              <a:ext cx="2500376" cy="1647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B5CCB-537A-38E9-47CF-88A25985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005" y="947400"/>
            <a:ext cx="5225989" cy="639029"/>
          </a:xfrm>
        </p:spPr>
        <p:txBody>
          <a:bodyPr/>
          <a:lstStyle/>
          <a:p>
            <a:pPr algn="ctr"/>
            <a:r>
              <a:rPr lang="es-MX" dirty="0"/>
              <a:t>Reto </a:t>
            </a:r>
            <a:br>
              <a:rPr lang="es-MX" dirty="0"/>
            </a:br>
            <a:r>
              <a:rPr lang="es-MX" dirty="0"/>
              <a:t>Escribe en tu cuaderno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1FA9F-6103-C135-C282-4B2FF479D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just">
              <a:buNone/>
            </a:pPr>
            <a:r>
              <a:rPr lang="es-MX" sz="2000" b="1" dirty="0">
                <a:solidFill>
                  <a:srgbClr val="000000"/>
                </a:solidFill>
              </a:rPr>
              <a:t>El objeto imposible: </a:t>
            </a:r>
            <a:r>
              <a:rPr lang="es-MX" sz="2000" dirty="0">
                <a:solidFill>
                  <a:srgbClr val="000000"/>
                </a:solidFill>
              </a:rPr>
              <a:t>Si pudieras inventar un objeto con poderes especiales, ¿Qué haría y cómo se usaría?</a:t>
            </a:r>
            <a:endParaRPr lang="es-CO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>
          <a:extLst>
            <a:ext uri="{FF2B5EF4-FFF2-40B4-BE49-F238E27FC236}">
              <a16:creationId xmlns:a16="http://schemas.microsoft.com/office/drawing/2014/main" id="{C0B7ED5F-D8BF-FC13-7D37-A2AD9055E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1">
            <a:extLst>
              <a:ext uri="{FF2B5EF4-FFF2-40B4-BE49-F238E27FC236}">
                <a16:creationId xmlns:a16="http://schemas.microsoft.com/office/drawing/2014/main" id="{5DFCE6E7-05E7-5D44-B380-7092814C6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1453650"/>
            <a:ext cx="3604500" cy="22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</a:t>
            </a:r>
            <a:br>
              <a:rPr lang="en"/>
            </a:br>
            <a:r>
              <a:rPr lang="en"/>
              <a:t>3 y 4</a:t>
            </a:r>
            <a:endParaRPr dirty="0"/>
          </a:p>
        </p:txBody>
      </p:sp>
      <p:grpSp>
        <p:nvGrpSpPr>
          <p:cNvPr id="481" name="Google Shape;481;p51">
            <a:extLst>
              <a:ext uri="{FF2B5EF4-FFF2-40B4-BE49-F238E27FC236}">
                <a16:creationId xmlns:a16="http://schemas.microsoft.com/office/drawing/2014/main" id="{9E054659-E61E-A944-FC29-854BC0A42B3A}"/>
              </a:ext>
            </a:extLst>
          </p:cNvPr>
          <p:cNvGrpSpPr/>
          <p:nvPr/>
        </p:nvGrpSpPr>
        <p:grpSpPr>
          <a:xfrm>
            <a:off x="641286" y="2172551"/>
            <a:ext cx="3797466" cy="2405447"/>
            <a:chOff x="641286" y="2172551"/>
            <a:chExt cx="3797466" cy="2405447"/>
          </a:xfrm>
        </p:grpSpPr>
        <p:pic>
          <p:nvPicPr>
            <p:cNvPr id="482" name="Google Shape;482;p51">
              <a:extLst>
                <a:ext uri="{FF2B5EF4-FFF2-40B4-BE49-F238E27FC236}">
                  <a16:creationId xmlns:a16="http://schemas.microsoft.com/office/drawing/2014/main" id="{933FA3A4-D973-D073-1BBC-FA06DBADDF5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2149" y="2172551"/>
              <a:ext cx="1719085" cy="1513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51">
              <a:extLst>
                <a:ext uri="{FF2B5EF4-FFF2-40B4-BE49-F238E27FC236}">
                  <a16:creationId xmlns:a16="http://schemas.microsoft.com/office/drawing/2014/main" id="{766CB229-8E03-D35B-5E17-2109B8B51EF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8324"/>
            <a:stretch/>
          </p:blipFill>
          <p:spPr>
            <a:xfrm flipH="1">
              <a:off x="641286" y="2813055"/>
              <a:ext cx="3797466" cy="1764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51">
              <a:extLst>
                <a:ext uri="{FF2B5EF4-FFF2-40B4-BE49-F238E27FC236}">
                  <a16:creationId xmlns:a16="http://schemas.microsoft.com/office/drawing/2014/main" id="{7F4EACF8-C131-B5A0-D304-B2E10F3B8C5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-9398" t="-8030" r="-11097" b="8029"/>
            <a:stretch/>
          </p:blipFill>
          <p:spPr>
            <a:xfrm>
              <a:off x="2987912" y="2262900"/>
              <a:ext cx="1135288" cy="9422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2498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8749137B-B168-E4B9-816D-11DB652D2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>
            <a:extLst>
              <a:ext uri="{FF2B5EF4-FFF2-40B4-BE49-F238E27FC236}">
                <a16:creationId xmlns:a16="http://schemas.microsoft.com/office/drawing/2014/main" id="{A5A89AF9-1420-7311-768D-DBA218FD09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94760" y="722761"/>
            <a:ext cx="479753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es-MX" sz="2000" b="1" dirty="0">
                <a:solidFill>
                  <a:srgbClr val="000000"/>
                </a:solidFill>
              </a:rPr>
              <a:t>Eje: Conociendo mi entorno.</a:t>
            </a:r>
            <a:endParaRPr lang="es-MX" sz="2000" dirty="0"/>
          </a:p>
          <a:p>
            <a:pPr marL="152400" indent="0" algn="just">
              <a:buNone/>
            </a:pPr>
            <a:r>
              <a:rPr lang="es-MX" sz="2000" dirty="0">
                <a:solidFill>
                  <a:srgbClr val="000000"/>
                </a:solidFill>
              </a:rPr>
              <a:t>Participo en actividades propuestas desde la biblioteca a través del lanzamiento del plan lector “Un ladrón entre nosotros” que me permita despertar mi curiosidad sobre la lectura y afianzar mis habilidades de expresión oral y comunicativa. 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377" name="Google Shape;377;p41">
            <a:extLst>
              <a:ext uri="{FF2B5EF4-FFF2-40B4-BE49-F238E27FC236}">
                <a16:creationId xmlns:a16="http://schemas.microsoft.com/office/drawing/2014/main" id="{5A36B9D0-0B29-2109-A51C-40112E044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625" y="365311"/>
            <a:ext cx="4661100" cy="7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Propósito</a:t>
            </a:r>
            <a:endParaRPr dirty="0"/>
          </a:p>
        </p:txBody>
      </p:sp>
      <p:grpSp>
        <p:nvGrpSpPr>
          <p:cNvPr id="378" name="Google Shape;378;p41">
            <a:extLst>
              <a:ext uri="{FF2B5EF4-FFF2-40B4-BE49-F238E27FC236}">
                <a16:creationId xmlns:a16="http://schemas.microsoft.com/office/drawing/2014/main" id="{6831980D-2640-CCCA-A709-5902CACA5646}"/>
              </a:ext>
            </a:extLst>
          </p:cNvPr>
          <p:cNvGrpSpPr/>
          <p:nvPr/>
        </p:nvGrpSpPr>
        <p:grpSpPr>
          <a:xfrm>
            <a:off x="-204238" y="2437684"/>
            <a:ext cx="4500912" cy="2577792"/>
            <a:chOff x="-1203688" y="2565634"/>
            <a:chExt cx="4500912" cy="2577792"/>
          </a:xfrm>
        </p:grpSpPr>
        <p:pic>
          <p:nvPicPr>
            <p:cNvPr id="379" name="Google Shape;379;p41">
              <a:extLst>
                <a:ext uri="{FF2B5EF4-FFF2-40B4-BE49-F238E27FC236}">
                  <a16:creationId xmlns:a16="http://schemas.microsoft.com/office/drawing/2014/main" id="{D64969EA-3B52-991F-734F-A98C07BC808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203688" y="2565634"/>
              <a:ext cx="2645046" cy="1418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41">
              <a:extLst>
                <a:ext uri="{FF2B5EF4-FFF2-40B4-BE49-F238E27FC236}">
                  <a16:creationId xmlns:a16="http://schemas.microsoft.com/office/drawing/2014/main" id="{587C3F5C-4B2F-F7F8-BBB3-6ACC710B2C6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8659"/>
            <a:stretch/>
          </p:blipFill>
          <p:spPr>
            <a:xfrm>
              <a:off x="-657825" y="3618025"/>
              <a:ext cx="3955049" cy="1525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389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>
          <a:extLst>
            <a:ext uri="{FF2B5EF4-FFF2-40B4-BE49-F238E27FC236}">
              <a16:creationId xmlns:a16="http://schemas.microsoft.com/office/drawing/2014/main" id="{156AD7D8-020D-FA71-0E75-97607513A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42">
            <a:extLst>
              <a:ext uri="{FF2B5EF4-FFF2-40B4-BE49-F238E27FC236}">
                <a16:creationId xmlns:a16="http://schemas.microsoft.com/office/drawing/2014/main" id="{0FB6DC88-C3D7-F4FB-A0BC-48399D784096}"/>
              </a:ext>
            </a:extLst>
          </p:cNvPr>
          <p:cNvGrpSpPr/>
          <p:nvPr/>
        </p:nvGrpSpPr>
        <p:grpSpPr>
          <a:xfrm>
            <a:off x="100098" y="875961"/>
            <a:ext cx="4823991" cy="3391598"/>
            <a:chOff x="94023" y="805886"/>
            <a:chExt cx="4823991" cy="3391598"/>
          </a:xfrm>
        </p:grpSpPr>
        <p:pic>
          <p:nvPicPr>
            <p:cNvPr id="386" name="Google Shape;386;p42">
              <a:extLst>
                <a:ext uri="{FF2B5EF4-FFF2-40B4-BE49-F238E27FC236}">
                  <a16:creationId xmlns:a16="http://schemas.microsoft.com/office/drawing/2014/main" id="{A5314475-ADCD-E446-40EB-8FE2BCC41C4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3747" y="1065456"/>
              <a:ext cx="1889450" cy="1025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42">
              <a:extLst>
                <a:ext uri="{FF2B5EF4-FFF2-40B4-BE49-F238E27FC236}">
                  <a16:creationId xmlns:a16="http://schemas.microsoft.com/office/drawing/2014/main" id="{2BF04D43-107C-53DD-7F64-91F69BE9650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6178" y="1540478"/>
              <a:ext cx="3752285" cy="1432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42">
              <a:extLst>
                <a:ext uri="{FF2B5EF4-FFF2-40B4-BE49-F238E27FC236}">
                  <a16:creationId xmlns:a16="http://schemas.microsoft.com/office/drawing/2014/main" id="{0E333172-CA37-19B9-5322-AFECF2FE84D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-18794" t="-7750" r="-18794" b="-7762"/>
            <a:stretch/>
          </p:blipFill>
          <p:spPr>
            <a:xfrm>
              <a:off x="890863" y="805886"/>
              <a:ext cx="1221773" cy="102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42">
              <a:extLst>
                <a:ext uri="{FF2B5EF4-FFF2-40B4-BE49-F238E27FC236}">
                  <a16:creationId xmlns:a16="http://schemas.microsoft.com/office/drawing/2014/main" id="{AE099CBF-85A0-F206-40E6-EC43289A295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62503" y="2318999"/>
              <a:ext cx="2785159" cy="1308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42">
              <a:extLst>
                <a:ext uri="{FF2B5EF4-FFF2-40B4-BE49-F238E27FC236}">
                  <a16:creationId xmlns:a16="http://schemas.microsoft.com/office/drawing/2014/main" id="{BBE64A4E-03AC-BDFA-EA3A-DEC7C107A90D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39443" y="3202508"/>
              <a:ext cx="2278570" cy="964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42">
              <a:extLst>
                <a:ext uri="{FF2B5EF4-FFF2-40B4-BE49-F238E27FC236}">
                  <a16:creationId xmlns:a16="http://schemas.microsoft.com/office/drawing/2014/main" id="{AFDF3F34-0216-E67C-9294-1CD2D4276CF9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94023" y="2564509"/>
              <a:ext cx="3144427" cy="16329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3" name="Google Shape;393;p42">
            <a:extLst>
              <a:ext uri="{FF2B5EF4-FFF2-40B4-BE49-F238E27FC236}">
                <a16:creationId xmlns:a16="http://schemas.microsoft.com/office/drawing/2014/main" id="{20A07A66-F528-DBE5-0116-637E3D9F9C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53737" y="1076678"/>
            <a:ext cx="4335196" cy="2074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s-MX" sz="2400" dirty="0">
                <a:solidFill>
                  <a:srgbClr val="000000"/>
                </a:solidFill>
              </a:rPr>
              <a:t>Se asigna a cada grupo una pregunta del simulacro SABER del 1 a la 6, para que analicen y resuelvan en equipo en el cuaderno de lectura crítica, después de un tiempo la docente retroalimenta.</a:t>
            </a:r>
          </a:p>
          <a:p>
            <a:pPr lvl="0" indent="-457200" algn="just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s-MX" sz="2400" dirty="0">
                <a:solidFill>
                  <a:srgbClr val="000000"/>
                </a:solidFill>
              </a:rPr>
              <a:t>Socialización </a:t>
            </a:r>
            <a:r>
              <a:rPr lang="es-MX" sz="2400">
                <a:solidFill>
                  <a:srgbClr val="000000"/>
                </a:solidFill>
              </a:rPr>
              <a:t>del reto.</a:t>
            </a:r>
            <a:endParaRPr lang="es-MX" sz="2400" dirty="0">
              <a:solidFill>
                <a:srgbClr val="000000"/>
              </a:solidFill>
            </a:endParaRPr>
          </a:p>
        </p:txBody>
      </p:sp>
      <p:sp>
        <p:nvSpPr>
          <p:cNvPr id="394" name="Google Shape;394;p42">
            <a:extLst>
              <a:ext uri="{FF2B5EF4-FFF2-40B4-BE49-F238E27FC236}">
                <a16:creationId xmlns:a16="http://schemas.microsoft.com/office/drawing/2014/main" id="{766D5C86-C322-D16A-AD30-9D0C6E1F6C7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768578" y="48869"/>
            <a:ext cx="712035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Activador cognitivo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12402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>
          <a:extLst>
            <a:ext uri="{FF2B5EF4-FFF2-40B4-BE49-F238E27FC236}">
              <a16:creationId xmlns:a16="http://schemas.microsoft.com/office/drawing/2014/main" id="{0657D5FD-078F-E92A-7661-08948CDCA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>
            <a:extLst>
              <a:ext uri="{FF2B5EF4-FFF2-40B4-BE49-F238E27FC236}">
                <a16:creationId xmlns:a16="http://schemas.microsoft.com/office/drawing/2014/main" id="{1E28B6EF-9109-9AA6-6F5A-9A3877CC3A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62399" y="924932"/>
            <a:ext cx="4662827" cy="2611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</a:rPr>
              <a:t>La docente inicia con la pregunta, ¿Qué significa la expresión “Ladrón”? Después de algunas intervenciones pregunta ¿Qué es ser honesto? Seguido, se comparte el show de títeres sobre la honestidad </a:t>
            </a:r>
            <a:r>
              <a:rPr lang="es-MX" sz="20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s-MX" sz="2000" dirty="0" err="1">
                <a:solidFill>
                  <a:srgbClr val="000000"/>
                </a:solidFill>
                <a:hlinkClick r:id="rId3"/>
              </a:rPr>
              <a:t>youtu.be</a:t>
            </a:r>
            <a:r>
              <a:rPr lang="es-MX" sz="2000" dirty="0">
                <a:solidFill>
                  <a:srgbClr val="000000"/>
                </a:solidFill>
                <a:hlinkClick r:id="rId3"/>
              </a:rPr>
              <a:t>/</a:t>
            </a:r>
            <a:r>
              <a:rPr lang="es-MX" sz="2000" dirty="0" err="1">
                <a:solidFill>
                  <a:srgbClr val="000000"/>
                </a:solidFill>
                <a:hlinkClick r:id="rId3"/>
              </a:rPr>
              <a:t>zihvjEr62R0?si</a:t>
            </a:r>
            <a:r>
              <a:rPr lang="es-MX" sz="2000" dirty="0">
                <a:solidFill>
                  <a:srgbClr val="000000"/>
                </a:solidFill>
                <a:hlinkClick r:id="rId3"/>
              </a:rPr>
              <a:t>=</a:t>
            </a:r>
            <a:r>
              <a:rPr lang="es-MX" sz="2000" dirty="0" err="1">
                <a:solidFill>
                  <a:srgbClr val="000000"/>
                </a:solidFill>
                <a:hlinkClick r:id="rId3"/>
              </a:rPr>
              <a:t>gLX8MSYeir0K94My</a:t>
            </a:r>
            <a:r>
              <a:rPr lang="es-MX" sz="2000" dirty="0">
                <a:solidFill>
                  <a:srgbClr val="000000"/>
                </a:solidFill>
              </a:rPr>
              <a:t> 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471" name="Google Shape;471;p50">
            <a:extLst>
              <a:ext uri="{FF2B5EF4-FFF2-40B4-BE49-F238E27FC236}">
                <a16:creationId xmlns:a16="http://schemas.microsoft.com/office/drawing/2014/main" id="{B78DE6FF-B50F-CFB4-AA1D-BC45AB4469C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740759" y="83132"/>
            <a:ext cx="632612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Retroalimentación</a:t>
            </a:r>
            <a:endParaRPr dirty="0"/>
          </a:p>
        </p:txBody>
      </p:sp>
      <p:grpSp>
        <p:nvGrpSpPr>
          <p:cNvPr id="472" name="Google Shape;472;p50">
            <a:extLst>
              <a:ext uri="{FF2B5EF4-FFF2-40B4-BE49-F238E27FC236}">
                <a16:creationId xmlns:a16="http://schemas.microsoft.com/office/drawing/2014/main" id="{10C8B6D5-2DFA-42D8-AB95-65359BE2C92F}"/>
              </a:ext>
            </a:extLst>
          </p:cNvPr>
          <p:cNvGrpSpPr/>
          <p:nvPr/>
        </p:nvGrpSpPr>
        <p:grpSpPr>
          <a:xfrm>
            <a:off x="5325226" y="1302681"/>
            <a:ext cx="3488661" cy="3757687"/>
            <a:chOff x="4940250" y="921413"/>
            <a:chExt cx="3488661" cy="3757687"/>
          </a:xfrm>
        </p:grpSpPr>
        <p:pic>
          <p:nvPicPr>
            <p:cNvPr id="473" name="Google Shape;473;p50">
              <a:extLst>
                <a:ext uri="{FF2B5EF4-FFF2-40B4-BE49-F238E27FC236}">
                  <a16:creationId xmlns:a16="http://schemas.microsoft.com/office/drawing/2014/main" id="{3EE23683-F380-5828-4C60-5DA350AA730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59839" y="921413"/>
              <a:ext cx="2369071" cy="2085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50">
              <a:extLst>
                <a:ext uri="{FF2B5EF4-FFF2-40B4-BE49-F238E27FC236}">
                  <a16:creationId xmlns:a16="http://schemas.microsoft.com/office/drawing/2014/main" id="{867BA62B-4643-5655-4BD6-113F76607D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-9566" t="-6840" r="-9566" b="6840"/>
            <a:stretch/>
          </p:blipFill>
          <p:spPr>
            <a:xfrm>
              <a:off x="5325237" y="2520125"/>
              <a:ext cx="1326525" cy="111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50">
              <a:extLst>
                <a:ext uri="{FF2B5EF4-FFF2-40B4-BE49-F238E27FC236}">
                  <a16:creationId xmlns:a16="http://schemas.microsoft.com/office/drawing/2014/main" id="{7FC44AFE-8CE3-5D55-E930-0B3FE50A51A8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4940250" y="2690550"/>
              <a:ext cx="3488650" cy="19885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6222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>
          <a:extLst>
            <a:ext uri="{FF2B5EF4-FFF2-40B4-BE49-F238E27FC236}">
              <a16:creationId xmlns:a16="http://schemas.microsoft.com/office/drawing/2014/main" id="{C6DC2A18-A064-D864-42BF-B999CE7E0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6">
            <a:extLst>
              <a:ext uri="{FF2B5EF4-FFF2-40B4-BE49-F238E27FC236}">
                <a16:creationId xmlns:a16="http://schemas.microsoft.com/office/drawing/2014/main" id="{0089BFD9-1971-3368-8BD8-95A9E40A11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1020" y="1439696"/>
            <a:ext cx="5246349" cy="2108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</a:rPr>
              <a:t>La docente comparte que la honestidad es  hablar y actuar con sinceridad, es más que no mentir, engañar, robar o hacer trampas. Implica mostrar respeto hacia los demás y tener integridad y conciencia de sí mismo.</a:t>
            </a:r>
            <a:endParaRPr lang="es-CO" sz="2000" dirty="0">
              <a:solidFill>
                <a:srgbClr val="000000"/>
              </a:solidFill>
            </a:endParaRPr>
          </a:p>
        </p:txBody>
      </p:sp>
      <p:sp>
        <p:nvSpPr>
          <p:cNvPr id="528" name="Google Shape;528;p56">
            <a:extLst>
              <a:ext uri="{FF2B5EF4-FFF2-40B4-BE49-F238E27FC236}">
                <a16:creationId xmlns:a16="http://schemas.microsoft.com/office/drawing/2014/main" id="{C9BF0B19-50E7-3697-78F3-FF052CF4443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79433" y="61859"/>
            <a:ext cx="7754976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Orientación de la atención</a:t>
            </a:r>
            <a:endParaRPr dirty="0"/>
          </a:p>
        </p:txBody>
      </p:sp>
      <p:grpSp>
        <p:nvGrpSpPr>
          <p:cNvPr id="532" name="Google Shape;532;p56">
            <a:extLst>
              <a:ext uri="{FF2B5EF4-FFF2-40B4-BE49-F238E27FC236}">
                <a16:creationId xmlns:a16="http://schemas.microsoft.com/office/drawing/2014/main" id="{CFCDB175-8432-DCD3-D9E8-DDE4DA204246}"/>
              </a:ext>
            </a:extLst>
          </p:cNvPr>
          <p:cNvGrpSpPr/>
          <p:nvPr/>
        </p:nvGrpSpPr>
        <p:grpSpPr>
          <a:xfrm>
            <a:off x="6154416" y="1005967"/>
            <a:ext cx="2807063" cy="3131566"/>
            <a:chOff x="5416286" y="1005972"/>
            <a:chExt cx="2807063" cy="3131566"/>
          </a:xfrm>
        </p:grpSpPr>
        <p:pic>
          <p:nvPicPr>
            <p:cNvPr id="533" name="Google Shape;533;p56">
              <a:extLst>
                <a:ext uri="{FF2B5EF4-FFF2-40B4-BE49-F238E27FC236}">
                  <a16:creationId xmlns:a16="http://schemas.microsoft.com/office/drawing/2014/main" id="{1F0191E6-FE39-934A-ECB3-B7DCCAAC30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9565" t="-6549" r="-9553" b="6550"/>
            <a:stretch/>
          </p:blipFill>
          <p:spPr>
            <a:xfrm flipH="1">
              <a:off x="5416286" y="1752325"/>
              <a:ext cx="1057030" cy="88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56">
              <a:extLst>
                <a:ext uri="{FF2B5EF4-FFF2-40B4-BE49-F238E27FC236}">
                  <a16:creationId xmlns:a16="http://schemas.microsoft.com/office/drawing/2014/main" id="{E81CBF8E-06D0-C761-11DE-03A27C1A0A3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6388487" y="1005972"/>
              <a:ext cx="1545922" cy="210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56">
              <a:extLst>
                <a:ext uri="{FF2B5EF4-FFF2-40B4-BE49-F238E27FC236}">
                  <a16:creationId xmlns:a16="http://schemas.microsoft.com/office/drawing/2014/main" id="{E80539D5-992D-F643-1335-5C8FF680EEB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5592848" y="2375472"/>
              <a:ext cx="2630500" cy="1635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56">
              <a:extLst>
                <a:ext uri="{FF2B5EF4-FFF2-40B4-BE49-F238E27FC236}">
                  <a16:creationId xmlns:a16="http://schemas.microsoft.com/office/drawing/2014/main" id="{FD824058-4E3C-8F3E-00ED-9CEED1AD0F2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01116" y="3202939"/>
              <a:ext cx="1602634" cy="68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56">
              <a:extLst>
                <a:ext uri="{FF2B5EF4-FFF2-40B4-BE49-F238E27FC236}">
                  <a16:creationId xmlns:a16="http://schemas.microsoft.com/office/drawing/2014/main" id="{4D46B39E-71A7-CF3F-74E8-68DA10BC23C9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040066" y="3447864"/>
              <a:ext cx="1602634" cy="689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961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>
          <a:extLst>
            <a:ext uri="{FF2B5EF4-FFF2-40B4-BE49-F238E27FC236}">
              <a16:creationId xmlns:a16="http://schemas.microsoft.com/office/drawing/2014/main" id="{24DD2BCE-8420-6A0A-1B4E-23571A27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">
            <a:extLst>
              <a:ext uri="{FF2B5EF4-FFF2-40B4-BE49-F238E27FC236}">
                <a16:creationId xmlns:a16="http://schemas.microsoft.com/office/drawing/2014/main" id="{AB71C5C1-B163-63E8-05E1-2BED866AE7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0124" y="1079305"/>
            <a:ext cx="5920038" cy="2060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0000"/>
                </a:solidFill>
              </a:rPr>
              <a:t>Momento 1. </a:t>
            </a:r>
            <a:r>
              <a:rPr lang="es-MX" sz="2000" dirty="0">
                <a:solidFill>
                  <a:srgbClr val="000000"/>
                </a:solidFill>
              </a:rPr>
              <a:t>Participación en biblioteca de las actividades de lanzamiento de plan lector: “Un ladrón entre nosotros” de Claudia Piñeiro. </a:t>
            </a:r>
          </a:p>
          <a:p>
            <a:pPr marL="0" indent="0" algn="just"/>
            <a:r>
              <a:rPr lang="es-MX" sz="2400" b="1" dirty="0">
                <a:solidFill>
                  <a:srgbClr val="000000"/>
                </a:solidFill>
              </a:rPr>
              <a:t>Momento 2: </a:t>
            </a:r>
            <a:r>
              <a:rPr lang="es-MX" sz="2400" dirty="0">
                <a:solidFill>
                  <a:srgbClr val="000000"/>
                </a:solidFill>
              </a:rPr>
              <a:t>Lectura compartida del primer y segundo capítulo del plan lector Un ladrón entre nosotros.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516" name="Google Shape;516;p55">
            <a:extLst>
              <a:ext uri="{FF2B5EF4-FFF2-40B4-BE49-F238E27FC236}">
                <a16:creationId xmlns:a16="http://schemas.microsoft.com/office/drawing/2014/main" id="{159B2C2E-105C-240C-887C-F29455AE7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837" y="130155"/>
            <a:ext cx="8636325" cy="828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/>
              <a:t>Procesamiento de la información</a:t>
            </a:r>
            <a:endParaRPr sz="4400" dirty="0"/>
          </a:p>
        </p:txBody>
      </p:sp>
      <p:grpSp>
        <p:nvGrpSpPr>
          <p:cNvPr id="517" name="Google Shape;517;p55">
            <a:extLst>
              <a:ext uri="{FF2B5EF4-FFF2-40B4-BE49-F238E27FC236}">
                <a16:creationId xmlns:a16="http://schemas.microsoft.com/office/drawing/2014/main" id="{00A96CD1-8061-459F-865C-8672FC8C7E3B}"/>
              </a:ext>
            </a:extLst>
          </p:cNvPr>
          <p:cNvGrpSpPr/>
          <p:nvPr/>
        </p:nvGrpSpPr>
        <p:grpSpPr>
          <a:xfrm>
            <a:off x="471041" y="1575464"/>
            <a:ext cx="3725665" cy="3161802"/>
            <a:chOff x="-867686" y="1790500"/>
            <a:chExt cx="4339738" cy="3682938"/>
          </a:xfrm>
        </p:grpSpPr>
        <p:pic>
          <p:nvPicPr>
            <p:cNvPr id="518" name="Google Shape;518;p55">
              <a:extLst>
                <a:ext uri="{FF2B5EF4-FFF2-40B4-BE49-F238E27FC236}">
                  <a16:creationId xmlns:a16="http://schemas.microsoft.com/office/drawing/2014/main" id="{02D1E5A5-6F3A-7163-CC28-5C64B05E968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14552" y="4127375"/>
              <a:ext cx="2857500" cy="1209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9" name="Google Shape;519;p55">
              <a:extLst>
                <a:ext uri="{FF2B5EF4-FFF2-40B4-BE49-F238E27FC236}">
                  <a16:creationId xmlns:a16="http://schemas.microsoft.com/office/drawing/2014/main" id="{FCE32919-BFE8-13C0-836B-3AD55EC915D1}"/>
                </a:ext>
              </a:extLst>
            </p:cNvPr>
            <p:cNvGrpSpPr/>
            <p:nvPr/>
          </p:nvGrpSpPr>
          <p:grpSpPr>
            <a:xfrm>
              <a:off x="-867686" y="1790500"/>
              <a:ext cx="3324225" cy="3682938"/>
              <a:chOff x="-867686" y="1790500"/>
              <a:chExt cx="3324225" cy="3682938"/>
            </a:xfrm>
          </p:grpSpPr>
          <p:pic>
            <p:nvPicPr>
              <p:cNvPr id="520" name="Google Shape;520;p55">
                <a:extLst>
                  <a:ext uri="{FF2B5EF4-FFF2-40B4-BE49-F238E27FC236}">
                    <a16:creationId xmlns:a16="http://schemas.microsoft.com/office/drawing/2014/main" id="{0FF6FE41-264B-F223-64A7-87430C0D9F99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flipH="1">
                <a:off x="-521123" y="1790500"/>
                <a:ext cx="1638300" cy="268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1" name="Google Shape;521;p55">
                <a:extLst>
                  <a:ext uri="{FF2B5EF4-FFF2-40B4-BE49-F238E27FC236}">
                    <a16:creationId xmlns:a16="http://schemas.microsoft.com/office/drawing/2014/main" id="{B8B08A84-F778-7059-838A-41246924AE0D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flipH="1">
                <a:off x="-867686" y="3282688"/>
                <a:ext cx="3324225" cy="21907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2884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>
          <a:extLst>
            <a:ext uri="{FF2B5EF4-FFF2-40B4-BE49-F238E27FC236}">
              <a16:creationId xmlns:a16="http://schemas.microsoft.com/office/drawing/2014/main" id="{8695137B-1617-3450-99AE-C7F36E05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>
            <a:extLst>
              <a:ext uri="{FF2B5EF4-FFF2-40B4-BE49-F238E27FC236}">
                <a16:creationId xmlns:a16="http://schemas.microsoft.com/office/drawing/2014/main" id="{671C92C9-88BF-7124-D3A6-08D1648E2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2777" y="1317285"/>
            <a:ext cx="6834452" cy="2450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0000"/>
                </a:solidFill>
              </a:rPr>
              <a:t>Evaluación: </a:t>
            </a:r>
            <a:r>
              <a:rPr lang="es-MX" sz="2000" dirty="0">
                <a:solidFill>
                  <a:srgbClr val="000000"/>
                </a:solidFill>
              </a:rPr>
              <a:t>Participación durante la actividad del proyecto de </a:t>
            </a:r>
            <a:r>
              <a:rPr lang="es-MX" sz="2000" dirty="0" err="1">
                <a:solidFill>
                  <a:srgbClr val="000000"/>
                </a:solidFill>
              </a:rPr>
              <a:t>ABP</a:t>
            </a:r>
            <a:r>
              <a:rPr lang="es-MX" sz="2000" dirty="0">
                <a:solidFill>
                  <a:srgbClr val="000000"/>
                </a:solidFill>
              </a:rPr>
              <a:t>, desarrollo de actividades en la biblioteca y lectura en el aula del plan lector.</a:t>
            </a:r>
            <a:endParaRPr lang="es-MX" sz="2000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0000"/>
                </a:solidFill>
              </a:rPr>
              <a:t>Sentido, significado, metacognición y transferencia. </a:t>
            </a:r>
            <a:r>
              <a:rPr lang="es-MX" sz="2000" dirty="0">
                <a:solidFill>
                  <a:srgbClr val="000000"/>
                </a:solidFill>
              </a:rPr>
              <a:t>En asamblea se reflexiona sobre la importancia de leer y el respeto por la palabra del otro.</a:t>
            </a:r>
            <a:endParaRPr lang="es-MX" sz="2000" b="1" dirty="0">
              <a:solidFill>
                <a:srgbClr val="000000"/>
              </a:solidFill>
            </a:endParaRPr>
          </a:p>
        </p:txBody>
      </p:sp>
      <p:sp>
        <p:nvSpPr>
          <p:cNvPr id="407" name="Google Shape;407;p44">
            <a:extLst>
              <a:ext uri="{FF2B5EF4-FFF2-40B4-BE49-F238E27FC236}">
                <a16:creationId xmlns:a16="http://schemas.microsoft.com/office/drawing/2014/main" id="{6BD7A508-547E-CC63-CB9E-FACD3FA9F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3318" y="253287"/>
            <a:ext cx="2857363" cy="694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5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>
            <a:spLocks noGrp="1"/>
          </p:cNvSpPr>
          <p:nvPr>
            <p:ph type="subTitle" idx="14"/>
          </p:nvPr>
        </p:nvSpPr>
        <p:spPr>
          <a:xfrm>
            <a:off x="715100" y="18237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Oración</a:t>
            </a:r>
            <a:endParaRPr dirty="0"/>
          </a:p>
        </p:txBody>
      </p:sp>
      <p:sp>
        <p:nvSpPr>
          <p:cNvPr id="357" name="Google Shape;357;p40"/>
          <p:cNvSpPr txBox="1">
            <a:spLocks noGrp="1"/>
          </p:cNvSpPr>
          <p:nvPr>
            <p:ph type="title"/>
          </p:nvPr>
        </p:nvSpPr>
        <p:spPr>
          <a:xfrm>
            <a:off x="1250550" y="141515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3934350" y="141515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0" name="Google Shape;360;p40"/>
          <p:cNvSpPr txBox="1">
            <a:spLocks noGrp="1"/>
          </p:cNvSpPr>
          <p:nvPr>
            <p:ph type="subTitle" idx="3"/>
          </p:nvPr>
        </p:nvSpPr>
        <p:spPr>
          <a:xfrm>
            <a:off x="3398900" y="2455686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Entrevistas</a:t>
            </a:r>
            <a:endParaRPr dirty="0"/>
          </a:p>
        </p:txBody>
      </p:sp>
      <p:sp>
        <p:nvSpPr>
          <p:cNvPr id="361" name="Google Shape;361;p40"/>
          <p:cNvSpPr txBox="1">
            <a:spLocks noGrp="1"/>
          </p:cNvSpPr>
          <p:nvPr>
            <p:ph type="title" idx="4"/>
          </p:nvPr>
        </p:nvSpPr>
        <p:spPr>
          <a:xfrm>
            <a:off x="6618150" y="141515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2" name="Google Shape;362;p40"/>
          <p:cNvSpPr txBox="1">
            <a:spLocks noGrp="1"/>
          </p:cNvSpPr>
          <p:nvPr>
            <p:ph type="subTitle" idx="5"/>
          </p:nvPr>
        </p:nvSpPr>
        <p:spPr>
          <a:xfrm>
            <a:off x="6087600" y="223234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 ladrón entre nosotros</a:t>
            </a:r>
            <a:endParaRPr dirty="0"/>
          </a:p>
        </p:txBody>
      </p:sp>
      <p:sp>
        <p:nvSpPr>
          <p:cNvPr id="363" name="Google Shape;363;p40"/>
          <p:cNvSpPr txBox="1">
            <a:spLocks noGrp="1"/>
          </p:cNvSpPr>
          <p:nvPr>
            <p:ph type="title" idx="6"/>
          </p:nvPr>
        </p:nvSpPr>
        <p:spPr>
          <a:xfrm>
            <a:off x="2592450" y="305002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368" name="Google Shape;368;p40"/>
          <p:cNvSpPr txBox="1">
            <a:spLocks noGrp="1"/>
          </p:cNvSpPr>
          <p:nvPr>
            <p:ph type="subTitle" idx="15"/>
          </p:nvPr>
        </p:nvSpPr>
        <p:spPr>
          <a:xfrm>
            <a:off x="3398900" y="2144927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 integrada ABP</a:t>
            </a:r>
            <a:endParaRPr dirty="0"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16"/>
          </p:nvPr>
        </p:nvSpPr>
        <p:spPr>
          <a:xfrm>
            <a:off x="6092500" y="18237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lector</a:t>
            </a:r>
            <a:endParaRPr dirty="0"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17"/>
          </p:nvPr>
        </p:nvSpPr>
        <p:spPr>
          <a:xfrm>
            <a:off x="2059450" y="376986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Narración: La leyenda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1"/>
          <p:cNvSpPr txBox="1">
            <a:spLocks noGrp="1"/>
          </p:cNvSpPr>
          <p:nvPr>
            <p:ph type="title"/>
          </p:nvPr>
        </p:nvSpPr>
        <p:spPr>
          <a:xfrm>
            <a:off x="4572000" y="1453650"/>
            <a:ext cx="3604500" cy="22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</a:t>
            </a:r>
            <a:br>
              <a:rPr lang="en" dirty="0"/>
            </a:br>
            <a:r>
              <a:rPr lang="en" dirty="0"/>
              <a:t>1 y 2</a:t>
            </a:r>
            <a:endParaRPr dirty="0"/>
          </a:p>
        </p:txBody>
      </p:sp>
      <p:grpSp>
        <p:nvGrpSpPr>
          <p:cNvPr id="481" name="Google Shape;481;p51"/>
          <p:cNvGrpSpPr/>
          <p:nvPr/>
        </p:nvGrpSpPr>
        <p:grpSpPr>
          <a:xfrm>
            <a:off x="641286" y="2172551"/>
            <a:ext cx="3797466" cy="2405447"/>
            <a:chOff x="641286" y="2172551"/>
            <a:chExt cx="3797466" cy="2405447"/>
          </a:xfrm>
        </p:grpSpPr>
        <p:pic>
          <p:nvPicPr>
            <p:cNvPr id="482" name="Google Shape;482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2149" y="2172551"/>
              <a:ext cx="1719085" cy="1513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51"/>
            <p:cNvPicPr preferRelativeResize="0"/>
            <p:nvPr/>
          </p:nvPicPr>
          <p:blipFill rotWithShape="1">
            <a:blip r:embed="rId4">
              <a:alphaModFix/>
            </a:blip>
            <a:srcRect r="8324"/>
            <a:stretch/>
          </p:blipFill>
          <p:spPr>
            <a:xfrm flipH="1">
              <a:off x="641286" y="2813055"/>
              <a:ext cx="3797466" cy="1764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51"/>
            <p:cNvPicPr preferRelativeResize="0"/>
            <p:nvPr/>
          </p:nvPicPr>
          <p:blipFill rotWithShape="1">
            <a:blip r:embed="rId5">
              <a:alphaModFix/>
            </a:blip>
            <a:srcRect l="-9398" t="-8030" r="-11097" b="8029"/>
            <a:stretch/>
          </p:blipFill>
          <p:spPr>
            <a:xfrm>
              <a:off x="2987912" y="2262900"/>
              <a:ext cx="1135288" cy="942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>
            <a:spLocks noGrp="1"/>
          </p:cNvSpPr>
          <p:nvPr>
            <p:ph type="subTitle" idx="1"/>
          </p:nvPr>
        </p:nvSpPr>
        <p:spPr>
          <a:xfrm>
            <a:off x="3794760" y="722761"/>
            <a:ext cx="479753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Eje conceptual: Ciudadano ambiental activo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Aplico el pensamiento crítico y la resolución de problemas mediante una actividad interdisciplinaria que integra conocimientos y habilidades de diversas asignaturas para fomentar la colaboración, la creatividad y la aplicación práctica del aprendizaje en un contexto relacionado con el proyecto </a:t>
            </a:r>
            <a:r>
              <a:rPr lang="es-MX" sz="2000" dirty="0" err="1">
                <a:solidFill>
                  <a:schemeClr val="tx1">
                    <a:lumMod val="50000"/>
                  </a:schemeClr>
                </a:solidFill>
              </a:rPr>
              <a:t>ABP</a:t>
            </a: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7" name="Google Shape;377;p41"/>
          <p:cNvSpPr txBox="1">
            <a:spLocks noGrp="1"/>
          </p:cNvSpPr>
          <p:nvPr>
            <p:ph type="title"/>
          </p:nvPr>
        </p:nvSpPr>
        <p:spPr>
          <a:xfrm>
            <a:off x="341625" y="365311"/>
            <a:ext cx="4661100" cy="7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Propósito</a:t>
            </a:r>
            <a:endParaRPr dirty="0"/>
          </a:p>
        </p:txBody>
      </p:sp>
      <p:grpSp>
        <p:nvGrpSpPr>
          <p:cNvPr id="378" name="Google Shape;378;p41"/>
          <p:cNvGrpSpPr/>
          <p:nvPr/>
        </p:nvGrpSpPr>
        <p:grpSpPr>
          <a:xfrm>
            <a:off x="-204238" y="2437684"/>
            <a:ext cx="4500912" cy="2577792"/>
            <a:chOff x="-1203688" y="2565634"/>
            <a:chExt cx="4500912" cy="2577792"/>
          </a:xfrm>
        </p:grpSpPr>
        <p:pic>
          <p:nvPicPr>
            <p:cNvPr id="379" name="Google Shape;379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203688" y="2565634"/>
              <a:ext cx="2645046" cy="1418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41"/>
            <p:cNvPicPr preferRelativeResize="0"/>
            <p:nvPr/>
          </p:nvPicPr>
          <p:blipFill rotWithShape="1">
            <a:blip r:embed="rId4">
              <a:alphaModFix/>
            </a:blip>
            <a:srcRect r="8659"/>
            <a:stretch/>
          </p:blipFill>
          <p:spPr>
            <a:xfrm>
              <a:off x="-657825" y="3618025"/>
              <a:ext cx="3955049" cy="152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42"/>
          <p:cNvGrpSpPr/>
          <p:nvPr/>
        </p:nvGrpSpPr>
        <p:grpSpPr>
          <a:xfrm>
            <a:off x="100098" y="875961"/>
            <a:ext cx="4823991" cy="3391598"/>
            <a:chOff x="94023" y="805886"/>
            <a:chExt cx="4823991" cy="3391598"/>
          </a:xfrm>
        </p:grpSpPr>
        <p:pic>
          <p:nvPicPr>
            <p:cNvPr id="386" name="Google Shape;386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3747" y="1065456"/>
              <a:ext cx="1889450" cy="1025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6178" y="1540478"/>
              <a:ext cx="3752285" cy="1432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42"/>
            <p:cNvPicPr preferRelativeResize="0"/>
            <p:nvPr/>
          </p:nvPicPr>
          <p:blipFill rotWithShape="1">
            <a:blip r:embed="rId5">
              <a:alphaModFix/>
            </a:blip>
            <a:srcRect l="-18794" t="-7750" r="-18794" b="-7762"/>
            <a:stretch/>
          </p:blipFill>
          <p:spPr>
            <a:xfrm>
              <a:off x="890863" y="805886"/>
              <a:ext cx="1221773" cy="102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62503" y="2318999"/>
              <a:ext cx="2785159" cy="1308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4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39443" y="3202508"/>
              <a:ext cx="2278570" cy="964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94023" y="2564509"/>
              <a:ext cx="3144427" cy="16329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3" name="Google Shape;393;p42"/>
          <p:cNvSpPr txBox="1">
            <a:spLocks noGrp="1"/>
          </p:cNvSpPr>
          <p:nvPr>
            <p:ph type="subTitle" idx="1"/>
          </p:nvPr>
        </p:nvSpPr>
        <p:spPr>
          <a:xfrm>
            <a:off x="4553737" y="1076678"/>
            <a:ext cx="4335196" cy="2074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>
                    <a:lumMod val="50000"/>
                  </a:schemeClr>
                </a:solidFill>
              </a:rPr>
              <a:t>Se comparte a los estudiantes el audiocuento: El monstruo del aire </a:t>
            </a:r>
            <a:r>
              <a:rPr lang="es-CO" sz="2400" dirty="0">
                <a:solidFill>
                  <a:srgbClr val="3D3E4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CO" sz="2400" dirty="0" err="1">
                <a:solidFill>
                  <a:srgbClr val="3D3E4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s-CO" sz="2400" dirty="0">
                <a:solidFill>
                  <a:srgbClr val="3D3E4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CO" sz="2400" dirty="0" err="1">
                <a:solidFill>
                  <a:srgbClr val="3D3E4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y9aQyMiZIOQ?si</a:t>
            </a:r>
            <a:r>
              <a:rPr lang="es-CO" sz="2400" dirty="0">
                <a:solidFill>
                  <a:srgbClr val="3D3E4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s-CO" sz="2400" dirty="0" err="1">
                <a:solidFill>
                  <a:schemeClr val="tx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S9yhPo6HXG_KtyI8</a:t>
            </a:r>
            <a:r>
              <a:rPr lang="es-CO" sz="2400" dirty="0">
                <a:solidFill>
                  <a:schemeClr val="tx1">
                    <a:lumMod val="50000"/>
                  </a:schemeClr>
                </a:solidFill>
              </a:rPr>
              <a:t> se escucha intervenciones por parte del alumnado.</a:t>
            </a:r>
            <a:endParaRPr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2"/>
          </p:nvPr>
        </p:nvSpPr>
        <p:spPr>
          <a:xfrm>
            <a:off x="1768578" y="48869"/>
            <a:ext cx="712035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Activador cognitivo</a:t>
            </a:r>
            <a:endParaRPr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subTitle" idx="1"/>
          </p:nvPr>
        </p:nvSpPr>
        <p:spPr>
          <a:xfrm>
            <a:off x="662399" y="924932"/>
            <a:ext cx="4662827" cy="2611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Socialización de las entrevistas realizadas a los expertos por medio de los vídeos realizados como compromiso, teniendo en cuenta que allí incluyeron preguntas sobre la importancia aíre y el cuidado de la casa común, por medio de un vídeo. Se socializa a los niños lo que se espera de ellos mientras se presentan las entrevistas, tal como: respeto, escucha y reflexión. Se indica que mientras observan, en el cuaderno deben tomar apuntes de cómo cuidarlo.</a:t>
            </a:r>
            <a:endParaRPr lang="es-CO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1" name="Google Shape;471;p50"/>
          <p:cNvSpPr txBox="1">
            <a:spLocks noGrp="1"/>
          </p:cNvSpPr>
          <p:nvPr>
            <p:ph type="title" idx="2"/>
          </p:nvPr>
        </p:nvSpPr>
        <p:spPr>
          <a:xfrm>
            <a:off x="2740759" y="83132"/>
            <a:ext cx="632612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Retroalimentación</a:t>
            </a:r>
            <a:endParaRPr dirty="0"/>
          </a:p>
        </p:txBody>
      </p:sp>
      <p:grpSp>
        <p:nvGrpSpPr>
          <p:cNvPr id="472" name="Google Shape;472;p50"/>
          <p:cNvGrpSpPr/>
          <p:nvPr/>
        </p:nvGrpSpPr>
        <p:grpSpPr>
          <a:xfrm>
            <a:off x="5325226" y="1302681"/>
            <a:ext cx="3488661" cy="3757687"/>
            <a:chOff x="4940250" y="921413"/>
            <a:chExt cx="3488661" cy="3757687"/>
          </a:xfrm>
        </p:grpSpPr>
        <p:pic>
          <p:nvPicPr>
            <p:cNvPr id="473" name="Google Shape;473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59839" y="921413"/>
              <a:ext cx="2369071" cy="2085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50"/>
            <p:cNvPicPr preferRelativeResize="0"/>
            <p:nvPr/>
          </p:nvPicPr>
          <p:blipFill rotWithShape="1">
            <a:blip r:embed="rId4">
              <a:alphaModFix/>
            </a:blip>
            <a:srcRect l="-9566" t="-6840" r="-9566" b="6840"/>
            <a:stretch/>
          </p:blipFill>
          <p:spPr>
            <a:xfrm>
              <a:off x="5325237" y="2520125"/>
              <a:ext cx="1326525" cy="111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4940250" y="2690550"/>
              <a:ext cx="3488650" cy="1988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6"/>
          <p:cNvSpPr txBox="1">
            <a:spLocks noGrp="1"/>
          </p:cNvSpPr>
          <p:nvPr>
            <p:ph type="subTitle" idx="1"/>
          </p:nvPr>
        </p:nvSpPr>
        <p:spPr>
          <a:xfrm>
            <a:off x="861020" y="1439696"/>
            <a:ext cx="5246349" cy="2108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Los estudiantes comparten en sus equipos cooperativos y el coordinador brinda la palabra: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¿A quién entrevistaste?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¿Qué te contó sobre la contaminación del aire?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¿Qué soluciones o consejos dio? </a:t>
            </a:r>
          </a:p>
        </p:txBody>
      </p:sp>
      <p:sp>
        <p:nvSpPr>
          <p:cNvPr id="528" name="Google Shape;528;p56"/>
          <p:cNvSpPr txBox="1">
            <a:spLocks noGrp="1"/>
          </p:cNvSpPr>
          <p:nvPr>
            <p:ph type="title" idx="2"/>
          </p:nvPr>
        </p:nvSpPr>
        <p:spPr>
          <a:xfrm>
            <a:off x="179433" y="61859"/>
            <a:ext cx="7754976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Orientación de la atención</a:t>
            </a:r>
            <a:endParaRPr dirty="0"/>
          </a:p>
        </p:txBody>
      </p:sp>
      <p:grpSp>
        <p:nvGrpSpPr>
          <p:cNvPr id="532" name="Google Shape;532;p56"/>
          <p:cNvGrpSpPr/>
          <p:nvPr/>
        </p:nvGrpSpPr>
        <p:grpSpPr>
          <a:xfrm>
            <a:off x="6154416" y="1005967"/>
            <a:ext cx="2807063" cy="3131566"/>
            <a:chOff x="5416286" y="1005972"/>
            <a:chExt cx="2807063" cy="3131566"/>
          </a:xfrm>
        </p:grpSpPr>
        <p:pic>
          <p:nvPicPr>
            <p:cNvPr id="533" name="Google Shape;533;p56"/>
            <p:cNvPicPr preferRelativeResize="0"/>
            <p:nvPr/>
          </p:nvPicPr>
          <p:blipFill rotWithShape="1">
            <a:blip r:embed="rId3">
              <a:alphaModFix/>
            </a:blip>
            <a:srcRect l="-9565" t="-6549" r="-9553" b="6550"/>
            <a:stretch/>
          </p:blipFill>
          <p:spPr>
            <a:xfrm flipH="1">
              <a:off x="5416286" y="1752325"/>
              <a:ext cx="1057030" cy="88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6388487" y="1005972"/>
              <a:ext cx="1545922" cy="210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5592848" y="2375472"/>
              <a:ext cx="2630500" cy="1635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01116" y="3202939"/>
              <a:ext cx="1602634" cy="68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040066" y="3447864"/>
              <a:ext cx="1602634" cy="689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"/>
          <p:cNvSpPr txBox="1">
            <a:spLocks noGrp="1"/>
          </p:cNvSpPr>
          <p:nvPr>
            <p:ph type="subTitle" idx="1"/>
          </p:nvPr>
        </p:nvSpPr>
        <p:spPr>
          <a:xfrm>
            <a:off x="2970124" y="1079305"/>
            <a:ext cx="5920038" cy="2060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Los estudiantes desarrollan de forma cooperativa la estación Lenguaje simbólico, teniendo en cuenta el instructivo. </a:t>
            </a: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e forma simultanea, realizan la estación de Environment and society y Mathemathical and logic.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6" name="Google Shape;516;p55"/>
          <p:cNvSpPr txBox="1">
            <a:spLocks noGrp="1"/>
          </p:cNvSpPr>
          <p:nvPr>
            <p:ph type="title"/>
          </p:nvPr>
        </p:nvSpPr>
        <p:spPr>
          <a:xfrm>
            <a:off x="253837" y="130155"/>
            <a:ext cx="8636325" cy="828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/>
              <a:t>Procesamiento de la información</a:t>
            </a:r>
            <a:endParaRPr sz="4400" dirty="0"/>
          </a:p>
        </p:txBody>
      </p:sp>
      <p:grpSp>
        <p:nvGrpSpPr>
          <p:cNvPr id="517" name="Google Shape;517;p55"/>
          <p:cNvGrpSpPr/>
          <p:nvPr/>
        </p:nvGrpSpPr>
        <p:grpSpPr>
          <a:xfrm>
            <a:off x="471041" y="1575464"/>
            <a:ext cx="3725665" cy="3161802"/>
            <a:chOff x="-867686" y="1790500"/>
            <a:chExt cx="4339738" cy="3682938"/>
          </a:xfrm>
        </p:grpSpPr>
        <p:pic>
          <p:nvPicPr>
            <p:cNvPr id="518" name="Google Shape;518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14552" y="4127375"/>
              <a:ext cx="2857500" cy="1209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9" name="Google Shape;519;p55"/>
            <p:cNvGrpSpPr/>
            <p:nvPr/>
          </p:nvGrpSpPr>
          <p:grpSpPr>
            <a:xfrm>
              <a:off x="-867686" y="1790500"/>
              <a:ext cx="3324225" cy="3682938"/>
              <a:chOff x="-867686" y="1790500"/>
              <a:chExt cx="3324225" cy="3682938"/>
            </a:xfrm>
          </p:grpSpPr>
          <p:pic>
            <p:nvPicPr>
              <p:cNvPr id="520" name="Google Shape;520;p5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flipH="1">
                <a:off x="-521123" y="1790500"/>
                <a:ext cx="1638300" cy="268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1" name="Google Shape;521;p5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flipH="1">
                <a:off x="-867686" y="3282688"/>
                <a:ext cx="3324225" cy="21907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312CEC6-841D-90EC-1953-5833FBB9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824" y="3066084"/>
            <a:ext cx="5920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INSTRUCTIVO INTEGRADO LECTURA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CRÍTICA.docx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>
            <a:spLocks noGrp="1"/>
          </p:cNvSpPr>
          <p:nvPr>
            <p:ph type="body" idx="1"/>
          </p:nvPr>
        </p:nvSpPr>
        <p:spPr>
          <a:xfrm>
            <a:off x="1152777" y="1317285"/>
            <a:ext cx="6834452" cy="2450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Evaluación: </a:t>
            </a: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Desarrollo cooperativo del instructivo de la estación Lenguaje simbólico, cumplimiento de roles de trabajo.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Sentido, significado, metacognición y transferencia </a:t>
            </a:r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Se reflexiona sobre el cuidado de la casa común, por medio de un recorrido a través del ciclo de indagación y la pregunta ¿Qué haré yo para cuidar el aire en mi comunidad? </a:t>
            </a:r>
            <a:endParaRPr lang="es-MX" dirty="0"/>
          </a:p>
        </p:txBody>
      </p:sp>
      <p:sp>
        <p:nvSpPr>
          <p:cNvPr id="407" name="Google Shape;407;p44"/>
          <p:cNvSpPr txBox="1">
            <a:spLocks noGrp="1"/>
          </p:cNvSpPr>
          <p:nvPr>
            <p:ph type="title"/>
          </p:nvPr>
        </p:nvSpPr>
        <p:spPr>
          <a:xfrm>
            <a:off x="3143318" y="253287"/>
            <a:ext cx="2857363" cy="694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r East Myths and Legends by Slidesgo">
  <a:themeElements>
    <a:clrScheme name="Simple Light">
      <a:dk1>
        <a:srgbClr val="3D3E49"/>
      </a:dk1>
      <a:lt1>
        <a:srgbClr val="FFFFFF"/>
      </a:lt1>
      <a:dk2>
        <a:srgbClr val="D37390"/>
      </a:dk2>
      <a:lt2>
        <a:srgbClr val="AAAAB0"/>
      </a:lt2>
      <a:accent1>
        <a:srgbClr val="EADDC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D3E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661</Words>
  <Application>Microsoft Office PowerPoint</Application>
  <PresentationFormat>Presentación en pantalla (16:9)</PresentationFormat>
  <Paragraphs>51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Belanosima</vt:lpstr>
      <vt:lpstr>Didact Gothic</vt:lpstr>
      <vt:lpstr>Arial</vt:lpstr>
      <vt:lpstr>Far East Myths and Legends by Slidesgo</vt:lpstr>
      <vt:lpstr>LECTURA CRÍTICA</vt:lpstr>
      <vt:lpstr>01</vt:lpstr>
      <vt:lpstr>Sesión 1 y 2</vt:lpstr>
      <vt:lpstr>Propósito</vt:lpstr>
      <vt:lpstr>Activador cognitivo</vt:lpstr>
      <vt:lpstr>Retroalimentación</vt:lpstr>
      <vt:lpstr>Orientación de la atención</vt:lpstr>
      <vt:lpstr>Procesamiento de la información</vt:lpstr>
      <vt:lpstr>Cierre</vt:lpstr>
      <vt:lpstr>Reto  Escribe en tu cuaderno</vt:lpstr>
      <vt:lpstr>Sesión 3 y 4</vt:lpstr>
      <vt:lpstr>Propósito</vt:lpstr>
      <vt:lpstr>Activador cognitivo</vt:lpstr>
      <vt:lpstr>Retroalimentación</vt:lpstr>
      <vt:lpstr>Orientación de la atención</vt:lpstr>
      <vt:lpstr>Procesamiento de la información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DIANA MILENA GUARNIZO AYALA</cp:lastModifiedBy>
  <cp:revision>4</cp:revision>
  <dcterms:modified xsi:type="dcterms:W3CDTF">2025-05-02T22:39:31Z</dcterms:modified>
</cp:coreProperties>
</file>