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78" r:id="rId2"/>
    <p:sldId id="282" r:id="rId3"/>
    <p:sldId id="263" r:id="rId4"/>
    <p:sldId id="283" r:id="rId5"/>
    <p:sldId id="284" r:id="rId6"/>
    <p:sldId id="262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D5BD09-0001-44E6-86F7-9DA4E46B6056}" v="30" dt="2025-01-07T22:37:10.2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1813" autoAdjust="0"/>
  </p:normalViewPr>
  <p:slideViewPr>
    <p:cSldViewPr snapToGrid="0">
      <p:cViewPr varScale="1">
        <p:scale>
          <a:sx n="52" d="100"/>
          <a:sy n="52" d="100"/>
        </p:scale>
        <p:origin x="14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CCD4D-05EB-4CD6-938A-1EE895D06B6E}" type="datetimeFigureOut">
              <a:rPr lang="es-CO" smtClean="0"/>
              <a:t>10/07/2025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0B14B-5E72-4127-8566-0D2C1CEED0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4817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25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2485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5206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6489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871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FB9F1-3662-2D27-3AF3-959D192E9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661AEE-3F4A-C4E0-A1BF-75061DB40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A48EEC-965E-2EF1-FA3F-5BC28C6AC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10/07/2025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FB5080-CE1D-53B8-7EC0-D86ADFFB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266621-46F1-70AF-3E39-4937BD05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629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BAB5E4-96FF-081B-8E69-7D0A436C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517F2D-25FF-4748-4D80-9C88379E6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BC2291-D50E-D307-F4F3-D0C68AB1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10/07/2025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E407F2-EBAF-53AF-DB70-D7BE0B7B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4B0CFA-4764-E6C2-DE38-8EBC76EC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682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0B76AF-2A10-F1A4-3552-FB8C6D65D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B7CB9D-5A20-6500-01F2-1145A9F51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F9309A-7A5E-7F43-DC52-0C709BBD4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10/07/2025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0D82A6-F8FA-B55D-7E31-2EC3F242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38D592-F235-CAA5-FD8C-B09AE935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78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DA1D5-AD41-7F97-AC9A-C707825E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322600-E90F-FFB0-6A2E-CE32F66C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9C8411-4F09-9E4E-3DC6-D7E5E5FE5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10/07/2025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2E4242-7FE6-4307-8F3E-52A0FA8C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5890A-786E-E14A-835B-4CA17C41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553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C26C65-31FF-03B6-4ECC-565C05C28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F349B1-5F62-A0F4-0C2D-3B61DD346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FCE76F-C52C-CF44-2100-F1C56E186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10/07/2025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9BAB72-7E22-EF7F-ED5B-1ED8D4136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645BAD-6E8C-1FFE-9014-23392E45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870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A80FA-7BAA-4643-84CE-40450D2C8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396425-311C-0743-2380-3ED5D4262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88A81D-1273-4D4C-E4E3-F5955D30A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722B0E-B0B9-3AD4-EBF9-FA105FB3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10/07/2025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4D837A-BAAA-B7E2-9766-C1D6799B3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EAC2F5-EF18-FBA4-AF53-067845E2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386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60328-CE62-6FAB-4447-F1D2002F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A377BE-2E10-B313-A30F-8F5D54D54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029B46-DFF9-8289-F1F7-4D016D3E2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94A840-6202-078F-B6CA-20F7ABCB0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20ECA0-C97D-3DDD-944A-D0A2FD556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797070A-29B8-EF1D-4CA9-F6260247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10/07/2025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5EDB1C-4FBC-0DFE-C2AD-810453062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52DC70-61AF-2AC6-1BBB-749641415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64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473737-4710-2D32-B6C1-69B7CCE8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FD91C7-6384-4AAB-1875-8C877130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10/07/2025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B4EF33-30B7-ABA1-7747-21DCCC95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651832-5C5D-D83F-B5C1-AF45E7AB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934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5D628EA-03F0-0279-2869-248EEE85B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10/07/2025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AC3DBAD-61FD-CC6F-DA75-6ACBAE48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A3C1DB-42EE-9FBE-B23D-AD580E7C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351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48728-C76B-0852-375D-C82EF43B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E0A3CC-2C0F-5578-E3C3-D53BACD87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7247C3-3B03-E1F5-46B8-8960E3C66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0DF8C8-4A5F-8E71-B5A7-81B01C6A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10/07/2025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E06CDF-EFF1-94CF-E59B-32E323AF5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22CA14-8B74-AF3D-7D8C-BC5C1166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521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404F1-2E84-A709-DDF1-EB1A72C3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787A849-E40F-8625-740D-26C75B7B2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33FB0C-0992-81DA-9366-EAA70611C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5D429A-D5BE-7F2C-885A-89572BA9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10/07/2025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F7495D-0FD5-B487-C441-11B49D5C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7A73F2-6C41-2D09-E5AC-15DFDFB3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379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F5EEDF-DD3D-60C2-260D-242D5D84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FE541D-E496-D092-DC32-349CA8C99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4EA9F1-B145-0345-FD35-A1E798A32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2041-E601-BF4D-AFF9-480FFF815E99}" type="datetimeFigureOut">
              <a:rPr lang="es-CO" smtClean="0"/>
              <a:t>10/07/2025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BF7B9F-AF7E-6752-194E-3BF3B076D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24B925-BD69-1D4B-8035-34EF1372A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405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15eF6F9NL4?si=G9aEyZfb_7G2I1q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hermanosmaristas-my.sharepoint.com/:w:/g/personal/dsarmiento_fmsnor_org/EXjO2vWD_HhBn-6AIthDiJQBeK5NrnotUtZEJNgIQ799eg?e=U5YWJ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lZeLejiuio?si=bXpqbpPCGvFuIneh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hyperlink" Target="https://youtu.be/JwbH6BX6NV0?si=2JOU22dWuXdHaql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0D5A4-81DA-930F-F34E-0D5CB6D97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21" y="2154890"/>
            <a:ext cx="10515600" cy="233522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>SCIENCES </a:t>
            </a: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>SEMANA 2 JULIO 14 AL 18</a:t>
            </a: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>EJE</a:t>
            </a:r>
            <a:r>
              <a:rPr lang="es-CO" b="1" dirty="0">
                <a:latin typeface="Century Gothic" panose="020B0502020202020204" pitchFamily="34" charset="0"/>
              </a:rPr>
              <a:t>: CONOCIENDO MI ENTORNO</a:t>
            </a:r>
            <a:br>
              <a:rPr lang="es-CO" b="1" dirty="0">
                <a:latin typeface="Century Gothic" panose="020B0502020202020204" pitchFamily="34" charset="0"/>
              </a:rPr>
            </a:br>
            <a:endParaRPr lang="es-CO" b="1" dirty="0">
              <a:latin typeface="Comic Sans MS" panose="030F0702030302020204" pitchFamily="66" charset="0"/>
            </a:endParaRP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C306522E-2D4B-4516-B392-A2BEF1A71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553" y="598778"/>
            <a:ext cx="8365735" cy="2830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CEFE3F1-3DAD-45EC-B5C0-53579BD7B570}"/>
              </a:ext>
            </a:extLst>
          </p:cNvPr>
          <p:cNvSpPr txBox="1"/>
          <p:nvPr/>
        </p:nvSpPr>
        <p:spPr>
          <a:xfrm>
            <a:off x="3822700" y="399841"/>
            <a:ext cx="75245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FE4C54F3-5BFD-4597-8D10-94E0D78B8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2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FCDDD-421D-77BD-786F-5980EA846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5B2F28F-D4CC-40C6-9BEA-3CF9EFF882E6}"/>
              </a:ext>
            </a:extLst>
          </p:cNvPr>
          <p:cNvSpPr/>
          <p:nvPr/>
        </p:nvSpPr>
        <p:spPr>
          <a:xfrm>
            <a:off x="1810139" y="1399592"/>
            <a:ext cx="888274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Century Gothic" panose="020B0502020202020204" pitchFamily="34" charset="0"/>
              </a:rPr>
              <a:t>M</a:t>
            </a:r>
            <a:r>
              <a:rPr lang="es-CO" sz="3600" b="1" dirty="0">
                <a:latin typeface="Century Gothic" panose="020B0502020202020204" pitchFamily="34" charset="0"/>
              </a:rPr>
              <a:t>OMENTO 1</a:t>
            </a:r>
          </a:p>
          <a:p>
            <a:r>
              <a:rPr lang="es-CO" sz="3600" b="1" dirty="0">
                <a:latin typeface="Century Gothic" panose="020B0502020202020204" pitchFamily="34" charset="0"/>
              </a:rPr>
              <a:t>PROPÓSITO:</a:t>
            </a:r>
            <a:endParaRPr lang="es-CO" sz="3600" dirty="0">
              <a:latin typeface="Century Gothic" panose="020B0502020202020204" pitchFamily="34" charset="0"/>
            </a:endParaRPr>
          </a:p>
          <a:p>
            <a:r>
              <a:rPr lang="es-CO" sz="2800" dirty="0">
                <a:latin typeface="Century Gothic" panose="020B0502020202020204" pitchFamily="34" charset="0"/>
              </a:rPr>
              <a:t>Despierto la curiosidad y el interés sobre el cuidado de los suelos a través de actividades integradas en la huerta desde la estación ambiente y sociedad, para comprender la importancia de la siembra como base para la sostenibilidad y la protección de nuestra casa común.</a:t>
            </a:r>
          </a:p>
          <a:p>
            <a:r>
              <a:rPr lang="es-CO" sz="2800" dirty="0">
                <a:latin typeface="Century Gothic" panose="020B0502020202020204" pitchFamily="34" charset="0"/>
              </a:rPr>
              <a:t>(PROVOCACIÓN)</a:t>
            </a:r>
            <a:endParaRPr lang="es-ES" sz="2800" dirty="0">
              <a:latin typeface="Century Gothic" panose="020B0502020202020204" pitchFamily="34" charset="0"/>
            </a:endParaRP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4B03D0A-B23F-4FE4-9DDF-36780A5E6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8203" y="144923"/>
            <a:ext cx="600976" cy="95992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AB6285F-F203-4BBE-8AE2-5DAD1353FF55}"/>
              </a:ext>
            </a:extLst>
          </p:cNvPr>
          <p:cNvSpPr/>
          <p:nvPr/>
        </p:nvSpPr>
        <p:spPr>
          <a:xfrm>
            <a:off x="5385078" y="440217"/>
            <a:ext cx="603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6FBD103D-D541-4A18-AC19-534D2D413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1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641198" y="212837"/>
            <a:ext cx="9791700" cy="831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CO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8D0CE51-C443-F178-17FA-FFAAE11D77F5}"/>
              </a:ext>
            </a:extLst>
          </p:cNvPr>
          <p:cNvSpPr txBox="1"/>
          <p:nvPr/>
        </p:nvSpPr>
        <p:spPr>
          <a:xfrm>
            <a:off x="10298243" y="2061044"/>
            <a:ext cx="1153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2A04EB0-D47A-4D86-AB9D-382ADAB65B27}"/>
              </a:ext>
            </a:extLst>
          </p:cNvPr>
          <p:cNvSpPr/>
          <p:nvPr/>
        </p:nvSpPr>
        <p:spPr>
          <a:xfrm>
            <a:off x="1044471" y="476853"/>
            <a:ext cx="1067422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1400" b="1" dirty="0"/>
          </a:p>
          <a:p>
            <a:r>
              <a:rPr lang="es-CO" sz="1400" b="1" dirty="0">
                <a:latin typeface="Century Gothic" panose="020B0502020202020204" pitchFamily="34" charset="0"/>
              </a:rPr>
              <a:t>ACTIVADOR COGNITIVO: </a:t>
            </a:r>
            <a:endParaRPr lang="es-CO" sz="1400" dirty="0">
              <a:latin typeface="Century Gothic" panose="020B0502020202020204" pitchFamily="34" charset="0"/>
            </a:endParaRPr>
          </a:p>
          <a:p>
            <a:r>
              <a:rPr lang="es-CO" sz="1400" dirty="0">
                <a:latin typeface="Century Gothic" panose="020B0502020202020204" pitchFamily="34" charset="0"/>
              </a:rPr>
              <a:t>La docente invita a los estudiantes a observa el video: el suelo </a:t>
            </a:r>
            <a:r>
              <a:rPr lang="es-CO" sz="1400" u="sng" dirty="0">
                <a:latin typeface="Century Gothic" panose="020B0502020202020204" pitchFamily="34" charset="0"/>
                <a:hlinkClick r:id="rId3"/>
              </a:rPr>
              <a:t>https://youtu.be/o15eF6F9NL4?si=G9aEyZfb_7G2I1q1</a:t>
            </a:r>
            <a:r>
              <a:rPr lang="es-CO" sz="1400" dirty="0">
                <a:latin typeface="Century Gothic" panose="020B0502020202020204" pitchFamily="34" charset="0"/>
              </a:rPr>
              <a:t> con el propósito de hacer una reflexión sobre la importancia que tiene y como debemos cuidarlo, permitiendo la participación de algunos estudiantes</a:t>
            </a:r>
          </a:p>
          <a:p>
            <a:r>
              <a:rPr lang="es-CO" sz="1400" b="1" dirty="0">
                <a:latin typeface="Century Gothic" panose="020B0502020202020204" pitchFamily="34" charset="0"/>
              </a:rPr>
              <a:t>Retroalimentación:</a:t>
            </a:r>
            <a:endParaRPr lang="es-CO" sz="1400" dirty="0">
              <a:latin typeface="Century Gothic" panose="020B0502020202020204" pitchFamily="34" charset="0"/>
            </a:endParaRPr>
          </a:p>
          <a:p>
            <a:pPr fontAlgn="base"/>
            <a:r>
              <a:rPr lang="es-CO" sz="1400" dirty="0">
                <a:latin typeface="Century Gothic" panose="020B0502020202020204" pitchFamily="34" charset="0"/>
              </a:rPr>
              <a:t>Se tendrá la visita especial de una ingeniera forestal de la Secretaría del Medio Ambiente del Tolima, quien ofrecerá una charla educativa centrada en </a:t>
            </a:r>
            <a:r>
              <a:rPr lang="es-CO" sz="1400" b="1" dirty="0">
                <a:latin typeface="Century Gothic" panose="020B0502020202020204" pitchFamily="34" charset="0"/>
              </a:rPr>
              <a:t>l</a:t>
            </a:r>
            <a:r>
              <a:rPr lang="es-CO" sz="1400" dirty="0">
                <a:latin typeface="Century Gothic" panose="020B0502020202020204" pitchFamily="34" charset="0"/>
              </a:rPr>
              <a:t>a importancia de la siembra y el cuidado del suelo. Permitiendo a los estudiantes generar conjetura y preguntas que luego se verán reflejadas en el momento de la tensión.</a:t>
            </a:r>
          </a:p>
          <a:p>
            <a:r>
              <a:rPr lang="es-CO" sz="1400" b="1" dirty="0">
                <a:latin typeface="Century Gothic" panose="020B0502020202020204" pitchFamily="34" charset="0"/>
              </a:rPr>
              <a:t>Orientación de la atención: </a:t>
            </a:r>
            <a:endParaRPr lang="es-CO" sz="1400" dirty="0">
              <a:latin typeface="Century Gothic" panose="020B0502020202020204" pitchFamily="34" charset="0"/>
            </a:endParaRPr>
          </a:p>
          <a:p>
            <a:r>
              <a:rPr lang="es-CO" sz="1400" dirty="0">
                <a:latin typeface="Century Gothic" panose="020B0502020202020204" pitchFamily="34" charset="0"/>
              </a:rPr>
              <a:t>Los estudiantes en compañía de la docente se dispondrán para tener el momento de siembra en los semilleros. 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INSTRUCCIONES</a:t>
            </a:r>
          </a:p>
          <a:p>
            <a:pPr lvl="0"/>
            <a:r>
              <a:rPr lang="es-CO" sz="1400" dirty="0">
                <a:latin typeface="Century Gothic" panose="020B0502020202020204" pitchFamily="34" charset="0"/>
              </a:rPr>
              <a:t>Ponerse la bata de laboratorio</a:t>
            </a:r>
          </a:p>
          <a:p>
            <a:pPr lvl="0"/>
            <a:r>
              <a:rPr lang="es-CO" sz="1400" dirty="0">
                <a:latin typeface="Century Gothic" panose="020B0502020202020204" pitchFamily="34" charset="0"/>
              </a:rPr>
              <a:t>Ponerse los guantes desechables</a:t>
            </a:r>
          </a:p>
          <a:p>
            <a:pPr lvl="0"/>
            <a:r>
              <a:rPr lang="es-CO" sz="1400" dirty="0">
                <a:latin typeface="Century Gothic" panose="020B0502020202020204" pitchFamily="34" charset="0"/>
              </a:rPr>
              <a:t>Organizarse en equipos de trabajo cerca a la huerta con: su cubeta de cartón para huevos, semillas asignadas, bolsa plástica.</a:t>
            </a:r>
          </a:p>
          <a:p>
            <a:r>
              <a:rPr lang="es-CO" sz="1400" b="1" dirty="0">
                <a:latin typeface="Century Gothic" panose="020B0502020202020204" pitchFamily="34" charset="0"/>
              </a:rPr>
              <a:t>Procesamiento de la información:</a:t>
            </a:r>
            <a:endParaRPr lang="es-CO" sz="1400" dirty="0">
              <a:latin typeface="Century Gothic" panose="020B0502020202020204" pitchFamily="34" charset="0"/>
            </a:endParaRPr>
          </a:p>
          <a:p>
            <a:pPr fontAlgn="base"/>
            <a:r>
              <a:rPr lang="es-CO" sz="1400" dirty="0">
                <a:latin typeface="Century Gothic" panose="020B0502020202020204" pitchFamily="34" charset="0"/>
              </a:rPr>
              <a:t>A continuación, se realizará una siembra simultánea en tres sectores estratégicos definidos por el </a:t>
            </a:r>
            <a:r>
              <a:rPr lang="es-CO" sz="1400" b="1" dirty="0">
                <a:latin typeface="Century Gothic" panose="020B0502020202020204" pitchFamily="34" charset="0"/>
              </a:rPr>
              <a:t>PRAE</a:t>
            </a:r>
            <a:r>
              <a:rPr lang="es-CO" sz="1400" dirty="0">
                <a:latin typeface="Century Gothic" panose="020B0502020202020204" pitchFamily="34" charset="0"/>
              </a:rPr>
              <a:t>, adaptados a los niveles de desarrollo y aprendizaje de cada grupo:  </a:t>
            </a:r>
            <a:r>
              <a:rPr lang="es-CO" sz="1400" b="1" dirty="0">
                <a:latin typeface="Century Gothic" panose="020B0502020202020204" pitchFamily="34" charset="0"/>
              </a:rPr>
              <a:t>Nivel primero</a:t>
            </a:r>
            <a:r>
              <a:rPr lang="es-CO" sz="1400" dirty="0">
                <a:latin typeface="Century Gothic" panose="020B0502020202020204" pitchFamily="34" charset="0"/>
              </a:rPr>
              <a:t>: Huerta escolar de primaria. </a:t>
            </a:r>
          </a:p>
          <a:p>
            <a:pPr fontAlgn="base"/>
            <a:r>
              <a:rPr lang="es-CO" sz="1400" dirty="0">
                <a:latin typeface="Century Gothic" panose="020B0502020202020204" pitchFamily="34" charset="0"/>
              </a:rPr>
              <a:t>Se dará inicio a este proceso con semilleros de cilantro, acelga y lechuga los cuales serán direccionados por la docente y realizados por cada uno de los equipos para luego poder tener una nueva jornada y poder trasplantar las plantas a la huerta y así poder observa el proceso completo de crecimiento para luego poder recoger lo producido.</a:t>
            </a:r>
          </a:p>
          <a:p>
            <a:r>
              <a:rPr lang="es-CO" sz="1400" b="1" dirty="0">
                <a:latin typeface="Century Gothic" panose="020B0502020202020204" pitchFamily="34" charset="0"/>
              </a:rPr>
              <a:t>CIERRE - SIGNIFICO:</a:t>
            </a:r>
            <a:endParaRPr lang="es-CO" sz="1400" dirty="0">
              <a:latin typeface="Century Gothic" panose="020B0502020202020204" pitchFamily="34" charset="0"/>
            </a:endParaRPr>
          </a:p>
          <a:p>
            <a:r>
              <a:rPr lang="es-CO" sz="1400" b="1" dirty="0">
                <a:latin typeface="Century Gothic" panose="020B0502020202020204" pitchFamily="34" charset="0"/>
              </a:rPr>
              <a:t>Evaluación: </a:t>
            </a:r>
            <a:endParaRPr lang="es-CO" sz="1400" dirty="0">
              <a:latin typeface="Century Gothic" panose="020B0502020202020204" pitchFamily="34" charset="0"/>
            </a:endParaRPr>
          </a:p>
          <a:p>
            <a:r>
              <a:rPr lang="es-CO" sz="1400" dirty="0">
                <a:latin typeface="Century Gothic" panose="020B0502020202020204" pitchFamily="34" charset="0"/>
              </a:rPr>
              <a:t>Cada uno de los estudiantes realizará una rúbrica donde se evaluará algunos aspectos como: atención y escucha, participación, comprensión del tema, respeto y comportamiento, aplicación del conocimiento.</a:t>
            </a:r>
          </a:p>
          <a:p>
            <a:r>
              <a:rPr lang="es-CO" u="sng">
                <a:hlinkClick r:id="rId4"/>
              </a:rPr>
              <a:t>RUBRICA PR1 PROVOCACIÓN 3 PERIODO (1).docx</a:t>
            </a:r>
            <a:r>
              <a:rPr lang="es-CO" u="sng"/>
              <a:t> 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22981A0-B219-4B8E-8780-07668F42A6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8203" y="144923"/>
            <a:ext cx="600976" cy="95992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72346D8-8147-466D-8FAC-A1148FBB4D12}"/>
              </a:ext>
            </a:extLst>
          </p:cNvPr>
          <p:cNvSpPr/>
          <p:nvPr/>
        </p:nvSpPr>
        <p:spPr>
          <a:xfrm>
            <a:off x="5385078" y="408206"/>
            <a:ext cx="603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</p:spTree>
    <p:extLst>
      <p:ext uri="{BB962C8B-B14F-4D97-AF65-F5344CB8AC3E}">
        <p14:creationId xmlns:p14="http://schemas.microsoft.com/office/powerpoint/2010/main" val="17180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FCDDD-421D-77BD-786F-5980EA846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4B03D0A-B23F-4FE4-9DDF-36780A5E6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8203" y="144923"/>
            <a:ext cx="600976" cy="95992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84EC91C-3746-405E-A7FF-D07B95E9FE9F}"/>
              </a:ext>
            </a:extLst>
          </p:cNvPr>
          <p:cNvSpPr/>
          <p:nvPr/>
        </p:nvSpPr>
        <p:spPr>
          <a:xfrm>
            <a:off x="1642188" y="1104843"/>
            <a:ext cx="977601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/>
              <a:t>MOMENTO 2</a:t>
            </a:r>
          </a:p>
          <a:p>
            <a:pPr algn="ctr"/>
            <a:endParaRPr lang="es-ES" sz="2800" dirty="0"/>
          </a:p>
          <a:p>
            <a:pPr algn="just"/>
            <a:r>
              <a:rPr lang="es-ES" sz="3200" b="1" dirty="0"/>
              <a:t>PROPÓSITO: </a:t>
            </a:r>
          </a:p>
          <a:p>
            <a:pPr algn="just"/>
            <a:r>
              <a:rPr lang="es-ES" sz="3200" dirty="0">
                <a:latin typeface="Century Gothic" panose="020B0502020202020204" pitchFamily="34" charset="0"/>
              </a:rPr>
              <a:t>Reconozco algunas características de los objetos que hay en mi entorno a través de experiencias sensoriales con mis pares para permitirme explorar y valorar cada parte de mi cuerpo.</a:t>
            </a:r>
            <a:endParaRPr lang="es-CO" sz="3200" dirty="0">
              <a:latin typeface="Century Gothic" panose="020B0502020202020204" pitchFamily="34" charset="0"/>
            </a:endParaRPr>
          </a:p>
          <a:p>
            <a:pPr algn="just"/>
            <a:endParaRPr lang="es-ES" sz="3200" b="1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1750D6B-B140-4FC5-ABC6-D0AB0710922F}"/>
              </a:ext>
            </a:extLst>
          </p:cNvPr>
          <p:cNvSpPr/>
          <p:nvPr/>
        </p:nvSpPr>
        <p:spPr>
          <a:xfrm>
            <a:off x="5385078" y="440217"/>
            <a:ext cx="603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DA2C1852-F647-4CB3-BCF3-BB9586289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1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641198" y="212837"/>
            <a:ext cx="9791700" cy="831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8D0CE51-C443-F178-17FA-FFAAE11D77F5}"/>
              </a:ext>
            </a:extLst>
          </p:cNvPr>
          <p:cNvSpPr txBox="1"/>
          <p:nvPr/>
        </p:nvSpPr>
        <p:spPr>
          <a:xfrm>
            <a:off x="10298243" y="2061044"/>
            <a:ext cx="1153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2A04EB0-D47A-4D86-AB9D-382ADAB65B27}"/>
              </a:ext>
            </a:extLst>
          </p:cNvPr>
          <p:cNvSpPr/>
          <p:nvPr/>
        </p:nvSpPr>
        <p:spPr>
          <a:xfrm>
            <a:off x="1044471" y="1044688"/>
            <a:ext cx="106742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ACTIVADOR COGNITIVO: </a:t>
            </a:r>
            <a:endParaRPr lang="es-CO" dirty="0"/>
          </a:p>
          <a:p>
            <a:r>
              <a:rPr lang="es-CO" dirty="0"/>
              <a:t>La docente invita a los niños a escuchar, cantar y participar en la ronda la batalla del movimiento </a:t>
            </a:r>
            <a:r>
              <a:rPr lang="es-CO" u="sng" dirty="0">
                <a:hlinkClick r:id="rId3"/>
              </a:rPr>
              <a:t>https://youtu.be/AlZeLejiuio?si=bXpqbpPCGvFuIneh</a:t>
            </a:r>
            <a:r>
              <a:rPr lang="es-CO" dirty="0"/>
              <a:t> donde se ejercitarán cada uno de los </a:t>
            </a:r>
            <a:r>
              <a:rPr lang="es-CO"/>
              <a:t>sentidos.</a:t>
            </a:r>
            <a:endParaRPr lang="es-CO" dirty="0"/>
          </a:p>
          <a:p>
            <a:r>
              <a:rPr lang="es-CO" b="1" dirty="0"/>
              <a:t>Retroalimentación:</a:t>
            </a:r>
            <a:endParaRPr lang="es-CO" dirty="0"/>
          </a:p>
          <a:p>
            <a:r>
              <a:rPr lang="es-CO" dirty="0"/>
              <a:t>La docente retoma la ronda de la batalla del movimiento preguntado a los niños ¿cuáles de los sentidos participan durante la canción? Permitiendo la participación de algunos estudiantes. </a:t>
            </a:r>
          </a:p>
          <a:p>
            <a:r>
              <a:rPr lang="es-CO" b="1" dirty="0"/>
              <a:t>Orientación de la atención: </a:t>
            </a:r>
            <a:endParaRPr lang="es-CO" dirty="0"/>
          </a:p>
          <a:p>
            <a:r>
              <a:rPr lang="es-CO" dirty="0"/>
              <a:t>La docente invita a los estudiantes a observar y escuchar el cuento: El reino de los sentidos </a:t>
            </a:r>
            <a:r>
              <a:rPr lang="es-CO" u="sng" dirty="0">
                <a:hlinkClick r:id="rId4"/>
              </a:rPr>
              <a:t>https://youtu.be/JwbH6BX6NV0?si=2JOU22dWuXdHaqlO</a:t>
            </a:r>
            <a:r>
              <a:rPr lang="es-CO" dirty="0"/>
              <a:t> permitiendo al finalizar expresar lo que más les llamó la atención de la historia.</a:t>
            </a:r>
          </a:p>
          <a:p>
            <a:r>
              <a:rPr lang="es-CO" b="1" dirty="0"/>
              <a:t>Procesamiento de la información: </a:t>
            </a:r>
            <a:endParaRPr lang="es-CO" dirty="0"/>
          </a:p>
          <a:p>
            <a:r>
              <a:rPr lang="es-CO" dirty="0"/>
              <a:t>La docente propone a los estudiantes organizarse en parejas y con los ojos vendados uno de los integrantes guía al otro para realizar un dibujo haciendo el respectivo cambio.</a:t>
            </a:r>
          </a:p>
          <a:p>
            <a:r>
              <a:rPr lang="es-CO" b="1" dirty="0"/>
              <a:t>CIERRE:</a:t>
            </a:r>
            <a:endParaRPr lang="es-CO" dirty="0"/>
          </a:p>
          <a:p>
            <a:r>
              <a:rPr lang="es-CO" b="1" dirty="0"/>
              <a:t>Evaluación: </a:t>
            </a:r>
            <a:endParaRPr lang="es-CO" dirty="0"/>
          </a:p>
          <a:p>
            <a:r>
              <a:rPr lang="es-CO" dirty="0"/>
              <a:t>En asamblea se establece un conversatorio a manera de conclusión en torno a la siguiente pregunta. ¿Cuál es el sentido más importante? Y ¿Por qué?</a:t>
            </a:r>
            <a:endParaRPr lang="es-CO" sz="1400" b="1" dirty="0"/>
          </a:p>
          <a:p>
            <a:endParaRPr lang="es-CO" sz="1400" dirty="0">
              <a:latin typeface="Century Gothic" panose="020B0502020202020204" pitchFamily="34" charset="0"/>
            </a:endParaRPr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22981A0-B219-4B8E-8780-07668F42A6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8203" y="144923"/>
            <a:ext cx="600976" cy="959920"/>
          </a:xfrm>
          <a:prstGeom prst="rect">
            <a:avLst/>
          </a:prstGeom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587D8332-C9BD-45FA-A5DF-26EDDCF1C2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214E9F0-011A-47A1-9004-3AAD4392F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1024" y="0"/>
            <a:ext cx="600976" cy="9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1866</TotalTime>
  <Words>529</Words>
  <Application>Microsoft Office PowerPoint</Application>
  <PresentationFormat>Panorámica</PresentationFormat>
  <Paragraphs>48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Comic Sans MS</vt:lpstr>
      <vt:lpstr>Tema de Office</vt:lpstr>
      <vt:lpstr>      SCIENCES   SEMANA 2 JULIO 14 AL 18  EJE: CONOCIENDO MI ENTORNO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Diseñador Multimedia</dc:creator>
  <cp:lastModifiedBy>DIANA FERNEY SARMIENTO GALINDO</cp:lastModifiedBy>
  <cp:revision>71</cp:revision>
  <dcterms:created xsi:type="dcterms:W3CDTF">2023-03-07T19:49:06Z</dcterms:created>
  <dcterms:modified xsi:type="dcterms:W3CDTF">2025-07-11T00:39:07Z</dcterms:modified>
</cp:coreProperties>
</file>