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78" r:id="rId2"/>
    <p:sldId id="282" r:id="rId3"/>
    <p:sldId id="263" r:id="rId4"/>
    <p:sldId id="262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5BD09-0001-44E6-86F7-9DA4E46B6056}" v="30" dt="2025-01-07T22:37:10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1813" autoAdjust="0"/>
  </p:normalViewPr>
  <p:slideViewPr>
    <p:cSldViewPr snapToGrid="0">
      <p:cViewPr varScale="1">
        <p:scale>
          <a:sx n="53" d="100"/>
          <a:sy n="53" d="100"/>
        </p:scale>
        <p:origin x="13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CD4D-05EB-4CD6-938A-1EE895D06B6E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0B14B-5E72-4127-8566-0D2C1CEED0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81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25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20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EFB9F1-3662-2D27-3AF3-959D192E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4661AEE-3F4A-C4E0-A1BF-75061DB4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A48EEC-965E-2EF1-FA3F-5BC28C6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CFB5080-CE1D-53B8-7EC0-D86ADFFB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9266621-46F1-70AF-3E39-4937BD0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BAB5E4-96FF-081B-8E69-7D0A436C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2517F2D-25FF-4748-4D80-9C88379E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6BC2291-D50E-D307-F4F3-D0C68AB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E407F2-EBAF-53AF-DB70-D7BE0B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94B0CFA-4764-E6C2-DE38-8EBC76E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6D0B76AF-2A10-F1A4-3552-FB8C6D65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0B7CB9D-5A20-6500-01F2-1145A9F5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0F9309A-7A5E-7F43-DC52-0C709BB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B0D82A6-F8FA-B55D-7E31-2EC3F242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B38D592-F235-CAA5-FD8C-B09AE93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5DA1D5-AD41-7F97-AC9A-C707825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F322600-E90F-FFB0-6A2E-CE32F66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09C8411-4F09-9E4E-3DC6-D7E5E5FE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52E4242-7FE6-4307-8F3E-52A0FA8C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645890A-786E-E14A-835B-4CA17C4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5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C26C65-31FF-03B6-4ECC-565C05C2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8F349B1-5F62-A0F4-0C2D-3B61DD34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1FCE76F-C52C-CF44-2100-F1C56E18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89BAB72-7E22-EF7F-ED5B-1ED8D413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2645BAD-6E8C-1FFE-9014-23392E45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A5A80FA-7BAA-4643-84CE-40450D2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7396425-311C-0743-2380-3ED5D426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588A81D-1273-4D4C-E4E3-F5955D3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1722B0E-B0B9-3AD4-EBF9-FA105FB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24D837A-BAAA-B7E2-9766-C1D6799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7EAC2F5-EF18-FBA4-AF53-067845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560328-CE62-6FAB-4447-F1D2002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8A377BE-2E10-B313-A30F-8F5D54D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E029B46-DFF9-8289-F1F7-4D016D3E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8094A840-6202-078F-B6CA-20F7ABCB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AE20ECA0-C97D-3DDD-944A-D0A2FD55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3797070A-29B8-EF1D-4CA9-F626024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9B5EDB1C-4FBC-0DFE-C2AD-81045306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A752DC70-61AF-2AC6-1BBB-74964141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473737-4710-2D32-B6C1-69B7CCE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5FD91C7-6384-4AAB-1875-8C877130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8FB4EF33-30B7-ABA1-7747-21DCCC9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67651832-5C5D-D83F-B5C1-AF45E7A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05D628EA-03F0-0279-2869-248EEE8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9AC3DBAD-61FD-CC6F-DA75-6ACBAE4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5CA3C1DB-42EE-9FBE-B23D-AD580E7C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648728-C76B-0852-375D-C82EF43B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4E0A3CC-2C0F-5578-E3C3-D53BACD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B7247C3-3B03-E1F5-46B8-8960E3C6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40DF8C8-4A5F-8E71-B5A7-81B01C6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FE06CDF-EFF1-94CF-E59B-32E323A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C22CA14-8B74-AF3D-7D8C-BC5C116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39404F1-2E84-A709-DDF1-EB1A72C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7787A849-E40F-8625-740D-26C75B7B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333FB0C-0992-81DA-9366-EAA70611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75D429A-D5BE-7F2C-885A-89572BA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FF7495D-0FD5-B487-C441-11B49D5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77A73F2-6C41-2D09-E5AC-15DFDFB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42F5EEDF-DD3D-60C2-260D-242D5D8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EFE541D-E496-D092-DC32-349CA8C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A4EA9F1-B145-0345-FD35-A1E798A3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BBF7B9F-AF7E-6752-194E-3BF3B076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A24B925-BD69-1D4B-8035-34EF137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15eF6F9NL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hermanosmaristas-my.sharepoint.com/:w:/g/personal/dsarmiento_fmsnor_org/EXjO2vWD_HhBn-6AIthDiJQBeK5NrnotUtZEJNgIQ799eg?e=U5YWJ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B70D5A4-81DA-930F-F34E-0D5CB6D9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21" y="2154890"/>
            <a:ext cx="10515600" cy="233522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 smtClean="0">
                <a:latin typeface="Century Gothic" panose="020B0502020202020204" pitchFamily="34" charset="0"/>
              </a:rPr>
              <a:t>LECTURA </a:t>
            </a:r>
            <a:r>
              <a:rPr lang="es-ES" b="1" dirty="0" smtClean="0">
                <a:latin typeface="Century Gothic" panose="020B0502020202020204" pitchFamily="34" charset="0"/>
              </a:rPr>
              <a:t>CRÍTICA - FILOSOFÍA</a:t>
            </a: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SEMANA </a:t>
            </a:r>
            <a:r>
              <a:rPr lang="es-ES" b="1" dirty="0" smtClean="0">
                <a:latin typeface="Century Gothic" panose="020B0502020202020204" pitchFamily="34" charset="0"/>
              </a:rPr>
              <a:t>2 </a:t>
            </a:r>
            <a:r>
              <a:rPr lang="es-ES" b="1" dirty="0">
                <a:latin typeface="Century Gothic" panose="020B0502020202020204" pitchFamily="34" charset="0"/>
              </a:rPr>
              <a:t>JULIO </a:t>
            </a:r>
            <a:r>
              <a:rPr lang="es-ES" b="1" dirty="0" smtClean="0">
                <a:latin typeface="Century Gothic" panose="020B0502020202020204" pitchFamily="34" charset="0"/>
              </a:rPr>
              <a:t>14 </a:t>
            </a:r>
            <a:r>
              <a:rPr lang="es-ES" b="1" dirty="0">
                <a:latin typeface="Century Gothic" panose="020B0502020202020204" pitchFamily="34" charset="0"/>
              </a:rPr>
              <a:t>AL </a:t>
            </a:r>
            <a:r>
              <a:rPr lang="es-ES" b="1" dirty="0" smtClean="0">
                <a:latin typeface="Century Gothic" panose="020B0502020202020204" pitchFamily="34" charset="0"/>
              </a:rPr>
              <a:t>18</a:t>
            </a: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EJE</a:t>
            </a:r>
            <a:r>
              <a:rPr lang="es-CO" b="1" dirty="0">
                <a:latin typeface="Century Gothic" panose="020B0502020202020204" pitchFamily="34" charset="0"/>
              </a:rPr>
              <a:t>: CONOCIENDO MI ENTORNO</a:t>
            </a:r>
            <a:br>
              <a:rPr lang="es-CO" b="1" dirty="0">
                <a:latin typeface="Century Gothic" panose="020B0502020202020204" pitchFamily="34" charset="0"/>
              </a:rPr>
            </a:br>
            <a:endParaRPr lang="es-CO" b="1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="" xmlns:a16="http://schemas.microsoft.com/office/drawing/2014/main" id="{C306522E-2D4B-4516-B392-A2BEF1A7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53" y="598778"/>
            <a:ext cx="8365735" cy="283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FCEFE3F1-3DAD-45EC-B5C0-53579BD7B570}"/>
              </a:ext>
            </a:extLst>
          </p:cNvPr>
          <p:cNvSpPr txBox="1"/>
          <p:nvPr/>
        </p:nvSpPr>
        <p:spPr>
          <a:xfrm>
            <a:off x="3822700" y="399841"/>
            <a:ext cx="7524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</p:spTree>
    <p:extLst>
      <p:ext uri="{BB962C8B-B14F-4D97-AF65-F5344CB8AC3E}">
        <p14:creationId xmlns:p14="http://schemas.microsoft.com/office/powerpoint/2010/main" val="38101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1AFCDDD-421D-77BD-786F-5980EA84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5B2F28F-D4CC-40C6-9BEA-3CF9EFF882E6}"/>
              </a:ext>
            </a:extLst>
          </p:cNvPr>
          <p:cNvSpPr/>
          <p:nvPr/>
        </p:nvSpPr>
        <p:spPr>
          <a:xfrm>
            <a:off x="1024128" y="1548881"/>
            <a:ext cx="109950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/>
              <a:t>Eje: Conociendo mi entorno</a:t>
            </a:r>
            <a:r>
              <a:rPr lang="es-ES" sz="3200" dirty="0"/>
              <a:t> </a:t>
            </a:r>
          </a:p>
          <a:p>
            <a:r>
              <a:rPr lang="es-ES" sz="3200" dirty="0"/>
              <a:t>Promuevo en mi grupo cooperativo el pensamiento crítico, la curiosidad filosófica y el compromiso con el cuidado del suelo como fuente de vida, a partir de la experiencia vivencial y el diálogo desde el proyecto ABP y las preguntas de indagación que me llevarán a reflexionar sobre nuestra casa común. </a:t>
            </a:r>
          </a:p>
          <a:p>
            <a:r>
              <a:rPr lang="es-ES" sz="3200" dirty="0"/>
              <a:t> </a:t>
            </a:r>
          </a:p>
          <a:p>
            <a:pPr algn="just"/>
            <a:endParaRPr lang="es-ES" sz="3200" dirty="0">
              <a:latin typeface="Century Gothic" panose="020B050202020202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="" xmlns:a16="http://schemas.microsoft.com/office/drawing/2014/main" id="{A4B03D0A-B23F-4FE4-9DDF-36780A5E6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41198" y="212837"/>
            <a:ext cx="9791700" cy="83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O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58D0CE51-C443-F178-17FA-FFAAE11D77F5}"/>
              </a:ext>
            </a:extLst>
          </p:cNvPr>
          <p:cNvSpPr txBox="1"/>
          <p:nvPr/>
        </p:nvSpPr>
        <p:spPr>
          <a:xfrm>
            <a:off x="10298243" y="2061044"/>
            <a:ext cx="11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D2A04EB0-D47A-4D86-AB9D-382ADAB65B27}"/>
              </a:ext>
            </a:extLst>
          </p:cNvPr>
          <p:cNvSpPr/>
          <p:nvPr/>
        </p:nvSpPr>
        <p:spPr>
          <a:xfrm>
            <a:off x="1044471" y="624883"/>
            <a:ext cx="106742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/>
              <a:t>Activador cognitivo: </a:t>
            </a:r>
            <a:r>
              <a:rPr lang="es-ES" sz="1400" dirty="0"/>
              <a:t>Ver el siguiente vídeo “ </a:t>
            </a:r>
          </a:p>
          <a:p>
            <a:r>
              <a:rPr lang="es-ES" sz="1400" dirty="0">
                <a:hlinkClick r:id="rId3"/>
              </a:rPr>
              <a:t>https://www.youtube.com/watch?v=o15eF6F9NL4</a:t>
            </a:r>
            <a:r>
              <a:rPr lang="es-ES" sz="1400" dirty="0"/>
              <a:t>  </a:t>
            </a:r>
          </a:p>
          <a:p>
            <a:r>
              <a:rPr lang="es-ES" sz="1400" dirty="0"/>
              <a:t>Circulo de indagación: Presentación de la actividad: “Hoy vamos a pensar en algo que está debajo de nuestros pies, pero que sostiene la vida: </a:t>
            </a:r>
            <a:r>
              <a:rPr lang="es-ES" sz="1400" i="1" dirty="0"/>
              <a:t>el suelo</a:t>
            </a:r>
            <a:r>
              <a:rPr lang="es-ES" sz="1400" dirty="0"/>
              <a:t>.” Se realiza anticipaciones.  </a:t>
            </a:r>
          </a:p>
          <a:p>
            <a:r>
              <a:rPr lang="es-ES" sz="1400" b="1" dirty="0"/>
              <a:t>Desarrollo:</a:t>
            </a:r>
            <a:r>
              <a:rPr lang="es-ES" sz="1400" dirty="0"/>
              <a:t> Tiempo 30 MINUTOS </a:t>
            </a:r>
          </a:p>
          <a:p>
            <a:r>
              <a:rPr lang="es-ES" sz="1400" dirty="0"/>
              <a:t>Realización del </a:t>
            </a:r>
            <a:r>
              <a:rPr lang="es-ES" sz="1400" b="1" dirty="0"/>
              <a:t>desplazamiento</a:t>
            </a:r>
            <a:r>
              <a:rPr lang="es-ES" sz="1400" dirty="0"/>
              <a:t> para la charla con la Secretaría de Ambiente del Tolima. Provocación ABP  </a:t>
            </a:r>
          </a:p>
          <a:p>
            <a:r>
              <a:rPr lang="es-ES" sz="1400" dirty="0"/>
              <a:t>Durante la charla, los niños observarán, escucharán e identificarán ideas clave sobre la importancia del suelo y la siembra. </a:t>
            </a:r>
          </a:p>
          <a:p>
            <a:r>
              <a:rPr lang="es-ES" sz="1400" b="1" dirty="0"/>
              <a:t>Procesamiento de la información: </a:t>
            </a:r>
            <a:r>
              <a:rPr lang="es-ES" sz="1400" dirty="0"/>
              <a:t>Sistematización de ideas. El docente escribe o dibuja en el tablero un mapa visual con las respuestas. </a:t>
            </a:r>
          </a:p>
          <a:p>
            <a:r>
              <a:rPr lang="es-ES" sz="1400" dirty="0"/>
              <a:t>Cada niño puede compartir su "idea poderosa" (una reflexión, frase o conclusión que le impactó). </a:t>
            </a:r>
          </a:p>
          <a:p>
            <a:r>
              <a:rPr lang="es-ES" sz="1400" dirty="0"/>
              <a:t>Se proponen acciones concretas: “¿Qué podemos hacer desde nuestra huerta para cuidar el suelo?” </a:t>
            </a:r>
          </a:p>
          <a:p>
            <a:r>
              <a:rPr lang="es-ES" sz="1400" b="1" dirty="0"/>
              <a:t>Orientación de la atención:</a:t>
            </a:r>
            <a:r>
              <a:rPr lang="es-ES" sz="1400" dirty="0"/>
              <a:t> A continuación, se realizará una siembra simultánea en tres sectores estratégicos definidos por el </a:t>
            </a:r>
            <a:r>
              <a:rPr lang="es-ES" sz="1400" b="1" dirty="0"/>
              <a:t>PRAE</a:t>
            </a:r>
            <a:r>
              <a:rPr lang="es-ES" sz="1400" dirty="0"/>
              <a:t>, adaptados a los niveles de desarrollo y aprendizaje de cada grupo: </a:t>
            </a:r>
            <a:r>
              <a:rPr lang="es-ES" sz="1400" b="1" dirty="0"/>
              <a:t>Nivel primero</a:t>
            </a:r>
            <a:r>
              <a:rPr lang="es-ES" sz="1400" dirty="0"/>
              <a:t>: Huerta escolar de primaria.</a:t>
            </a:r>
          </a:p>
          <a:p>
            <a:r>
              <a:rPr lang="es-ES" sz="1400" dirty="0"/>
              <a:t>Se dará inicio a este proceso con semilleros de cilantro, acelga y lechuga los cuales serán direccionados por la docente y realizados por cada uno de los equipos para luego poder tener una nueva jornada y poder trasplantar las plantas a la huerta y así poder observar el proceso completo de crecimiento para luego poder recoger lo producido. </a:t>
            </a:r>
          </a:p>
          <a:p>
            <a:r>
              <a:rPr lang="es-ES" sz="1400" dirty="0"/>
              <a:t>Preguntas para la tensión desde la comunidad de indagación: </a:t>
            </a:r>
          </a:p>
          <a:p>
            <a:r>
              <a:rPr lang="es-ES" sz="1400" dirty="0"/>
              <a:t>¿Por qué creen que el suelo es importante? </a:t>
            </a:r>
          </a:p>
          <a:p>
            <a:r>
              <a:rPr lang="es-ES" sz="1400" dirty="0"/>
              <a:t>¿Creen que el suelo está vivo? ¿Por qué sí o por qué no? </a:t>
            </a:r>
          </a:p>
          <a:p>
            <a:r>
              <a:rPr lang="es-ES" sz="1400" dirty="0"/>
              <a:t>¿Qué pasaría si nadie cuidara el suelo? </a:t>
            </a:r>
          </a:p>
          <a:p>
            <a:r>
              <a:rPr lang="es-ES" sz="1400" dirty="0"/>
              <a:t>¿Qué cosas malas pueden dañar el suelo? </a:t>
            </a:r>
          </a:p>
          <a:p>
            <a:r>
              <a:rPr lang="es-ES" sz="1400" dirty="0"/>
              <a:t>¿Es justo que ensuciemos o destruyamos lo que da vida? </a:t>
            </a:r>
          </a:p>
          <a:p>
            <a:r>
              <a:rPr lang="es-ES" sz="1400" dirty="0"/>
              <a:t>¿Qué responsabilidad tenemos nosotros con el suelo? </a:t>
            </a:r>
          </a:p>
          <a:p>
            <a:r>
              <a:rPr lang="es-ES" sz="1400" dirty="0"/>
              <a:t>¿Crees que sembrar una semilla es una forma de hablarle al suelo? </a:t>
            </a:r>
          </a:p>
          <a:p>
            <a:r>
              <a:rPr lang="es-ES" sz="1400" b="1" dirty="0"/>
              <a:t>CIERRE: Evaluación: Tiempo 10 minutos</a:t>
            </a:r>
            <a:r>
              <a:rPr lang="es-ES" sz="1400" dirty="0"/>
              <a:t> </a:t>
            </a:r>
          </a:p>
          <a:p>
            <a:r>
              <a:rPr lang="es-ES" sz="1400" dirty="0"/>
              <a:t>Cada uno de los estudiantes realizará una rubrica donde se evaluará algunos aspectos como: atención y escucha, participación, comprensión del tema, respeto y comportamiento, aplicación del conocimiento. </a:t>
            </a:r>
            <a:r>
              <a:rPr lang="es-ES" sz="1400" dirty="0">
                <a:hlinkClick r:id="rId4"/>
              </a:rPr>
              <a:t>RUBRICA PR1 PROVOCACIÓN 3 PERIODO (1).docx</a:t>
            </a:r>
            <a:r>
              <a:rPr lang="es-ES" sz="1400" dirty="0"/>
              <a:t>  </a:t>
            </a: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="" xmlns:a16="http://schemas.microsoft.com/office/drawing/2014/main" id="{922981A0-B219-4B8E-8780-07668F42A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="" xmlns:a16="http://schemas.microsoft.com/office/drawing/2014/main" id="{D214E9F0-011A-47A1-9004-3AAD4392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24" y="0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18</Words>
  <Application>Microsoft Office PowerPoint</Application>
  <PresentationFormat>Panorámica</PresentationFormat>
  <Paragraphs>28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Comic Sans MS</vt:lpstr>
      <vt:lpstr>Tema de Office</vt:lpstr>
      <vt:lpstr>      LECTURA CRÍTICA - FILOSOFÍA  SEMANA 2 JULIO 14 AL 18  EJE: CONOCIENDO MI ENTORNO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Multimedia</dc:creator>
  <cp:lastModifiedBy>Cuenta Microsoft</cp:lastModifiedBy>
  <cp:revision>66</cp:revision>
  <dcterms:created xsi:type="dcterms:W3CDTF">2023-03-07T19:49:06Z</dcterms:created>
  <dcterms:modified xsi:type="dcterms:W3CDTF">2025-07-12T17:22:27Z</dcterms:modified>
</cp:coreProperties>
</file>