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8" r:id="rId2"/>
    <p:sldId id="283" r:id="rId3"/>
    <p:sldId id="284" r:id="rId4"/>
    <p:sldId id="285" r:id="rId5"/>
    <p:sldId id="286" r:id="rId6"/>
    <p:sldId id="287" r:id="rId7"/>
    <p:sldId id="288" r:id="rId8"/>
    <p:sldId id="262"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5BD09-0001-44E6-86F7-9DA4E46B6056}" v="30" dt="2025-01-07T22:37:10.2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813" autoAdjust="0"/>
  </p:normalViewPr>
  <p:slideViewPr>
    <p:cSldViewPr snapToGrid="0">
      <p:cViewPr varScale="1">
        <p:scale>
          <a:sx n="50" d="100"/>
          <a:sy n="50" d="100"/>
        </p:scale>
        <p:origin x="147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CD4D-05EB-4CD6-938A-1EE895D06B6E}" type="datetimeFigureOut">
              <a:rPr lang="es-CO" smtClean="0"/>
              <a:t>31/07/2025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B14B-5E72-4127-8566-0D2C1CEED0F3}" type="slidenum">
              <a:rPr lang="es-CO" smtClean="0"/>
              <a:t>‹Nº›</a:t>
            </a:fld>
            <a:endParaRPr lang="es-CO"/>
          </a:p>
        </p:txBody>
      </p:sp>
    </p:spTree>
    <p:extLst>
      <p:ext uri="{BB962C8B-B14F-4D97-AF65-F5344CB8AC3E}">
        <p14:creationId xmlns:p14="http://schemas.microsoft.com/office/powerpoint/2010/main" val="238481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1</a:t>
            </a:fld>
            <a:endParaRPr lang="es-CO"/>
          </a:p>
        </p:txBody>
      </p:sp>
    </p:spTree>
    <p:extLst>
      <p:ext uri="{BB962C8B-B14F-4D97-AF65-F5344CB8AC3E}">
        <p14:creationId xmlns:p14="http://schemas.microsoft.com/office/powerpoint/2010/main" val="38025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010B14B-5E72-4127-8566-0D2C1CEED0F3}" type="slidenum">
              <a:rPr lang="es-CO" smtClean="0"/>
              <a:t>2</a:t>
            </a:fld>
            <a:endParaRPr lang="es-CO"/>
          </a:p>
        </p:txBody>
      </p:sp>
    </p:spTree>
    <p:extLst>
      <p:ext uri="{BB962C8B-B14F-4D97-AF65-F5344CB8AC3E}">
        <p14:creationId xmlns:p14="http://schemas.microsoft.com/office/powerpoint/2010/main" val="281648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010B14B-5E72-4127-8566-0D2C1CEED0F3}" type="slidenum">
              <a:rPr lang="es-CO" smtClean="0"/>
              <a:t>3</a:t>
            </a:fld>
            <a:endParaRPr lang="es-CO"/>
          </a:p>
        </p:txBody>
      </p:sp>
    </p:spTree>
    <p:extLst>
      <p:ext uri="{BB962C8B-B14F-4D97-AF65-F5344CB8AC3E}">
        <p14:creationId xmlns:p14="http://schemas.microsoft.com/office/powerpoint/2010/main" val="142598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25683-81F4-63B0-7F04-EB0CC969024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1FC53C-6587-5F19-85B4-FCD77D98FB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30A4DCE-A70B-B7E4-D2FA-DF7D94AEF81A}"/>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B7A76495-E6B3-CB5E-DA5A-8ABE702C28F9}"/>
              </a:ext>
            </a:extLst>
          </p:cNvPr>
          <p:cNvSpPr>
            <a:spLocks noGrp="1"/>
          </p:cNvSpPr>
          <p:nvPr>
            <p:ph type="sldNum" sz="quarter" idx="5"/>
          </p:nvPr>
        </p:nvSpPr>
        <p:spPr/>
        <p:txBody>
          <a:bodyPr/>
          <a:lstStyle/>
          <a:p>
            <a:fld id="{F010B14B-5E72-4127-8566-0D2C1CEED0F3}" type="slidenum">
              <a:rPr lang="es-CO" smtClean="0"/>
              <a:t>4</a:t>
            </a:fld>
            <a:endParaRPr lang="es-CO"/>
          </a:p>
        </p:txBody>
      </p:sp>
    </p:spTree>
    <p:extLst>
      <p:ext uri="{BB962C8B-B14F-4D97-AF65-F5344CB8AC3E}">
        <p14:creationId xmlns:p14="http://schemas.microsoft.com/office/powerpoint/2010/main" val="387482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17333-B9D7-CFB6-1F70-A43D5EB1FA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4E4262B-0DD5-B329-35CB-1355E5A8C78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D8FD086-514C-9771-D9A7-1A837F37A7BB}"/>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20A5A18-FD20-8181-C732-FBE72E1F5A34}"/>
              </a:ext>
            </a:extLst>
          </p:cNvPr>
          <p:cNvSpPr>
            <a:spLocks noGrp="1"/>
          </p:cNvSpPr>
          <p:nvPr>
            <p:ph type="sldNum" sz="quarter" idx="10"/>
          </p:nvPr>
        </p:nvSpPr>
        <p:spPr/>
        <p:txBody>
          <a:bodyPr/>
          <a:lstStyle/>
          <a:p>
            <a:fld id="{F010B14B-5E72-4127-8566-0D2C1CEED0F3}" type="slidenum">
              <a:rPr lang="es-CO" smtClean="0"/>
              <a:t>5</a:t>
            </a:fld>
            <a:endParaRPr lang="es-CO"/>
          </a:p>
        </p:txBody>
      </p:sp>
    </p:spTree>
    <p:extLst>
      <p:ext uri="{BB962C8B-B14F-4D97-AF65-F5344CB8AC3E}">
        <p14:creationId xmlns:p14="http://schemas.microsoft.com/office/powerpoint/2010/main" val="400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6C49-5252-2A2F-81FC-E009B9D5B9B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E9261E-A804-FD1F-FB0A-F0BF6C1093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20F63A-02E5-92B2-161D-7D9ED5335D2B}"/>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29C66270-44FD-A72D-D2ED-5227F53AC998}"/>
              </a:ext>
            </a:extLst>
          </p:cNvPr>
          <p:cNvSpPr>
            <a:spLocks noGrp="1"/>
          </p:cNvSpPr>
          <p:nvPr>
            <p:ph type="sldNum" sz="quarter" idx="5"/>
          </p:nvPr>
        </p:nvSpPr>
        <p:spPr/>
        <p:txBody>
          <a:bodyPr/>
          <a:lstStyle/>
          <a:p>
            <a:fld id="{F010B14B-5E72-4127-8566-0D2C1CEED0F3}" type="slidenum">
              <a:rPr lang="es-CO" smtClean="0"/>
              <a:t>6</a:t>
            </a:fld>
            <a:endParaRPr lang="es-CO"/>
          </a:p>
        </p:txBody>
      </p:sp>
    </p:spTree>
    <p:extLst>
      <p:ext uri="{BB962C8B-B14F-4D97-AF65-F5344CB8AC3E}">
        <p14:creationId xmlns:p14="http://schemas.microsoft.com/office/powerpoint/2010/main" val="48019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4F06-C200-E83C-6611-7C4D3B4CCD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FB540F-8E0A-B3E5-32D0-535D548F98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F2E721F-77AE-E6C0-5B23-250ED417913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B0EE07A-72BD-973C-CDB0-CD892382240B}"/>
              </a:ext>
            </a:extLst>
          </p:cNvPr>
          <p:cNvSpPr>
            <a:spLocks noGrp="1"/>
          </p:cNvSpPr>
          <p:nvPr>
            <p:ph type="sldNum" sz="quarter" idx="10"/>
          </p:nvPr>
        </p:nvSpPr>
        <p:spPr/>
        <p:txBody>
          <a:bodyPr/>
          <a:lstStyle/>
          <a:p>
            <a:fld id="{F010B14B-5E72-4127-8566-0D2C1CEED0F3}" type="slidenum">
              <a:rPr lang="es-CO" smtClean="0"/>
              <a:t>7</a:t>
            </a:fld>
            <a:endParaRPr lang="es-CO"/>
          </a:p>
        </p:txBody>
      </p:sp>
    </p:spTree>
    <p:extLst>
      <p:ext uri="{BB962C8B-B14F-4D97-AF65-F5344CB8AC3E}">
        <p14:creationId xmlns:p14="http://schemas.microsoft.com/office/powerpoint/2010/main" val="98877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FB9F1-3662-2D27-3AF3-959D192E99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4661AEE-3F4A-C4E0-A1BF-75061DB40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CA48EEC-965E-2EF1-FA3F-5BC28C6ACE0A}"/>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5CFB5080-CE1D-53B8-7EC0-D86ADFFB21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9266621-46F1-70AF-3E39-4937BD054B1E}"/>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26297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B5E4-96FF-081B-8E69-7D0A436C44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2517F2D-25FF-4748-4D80-9C88379E6C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BC2291-D50E-D307-F4F3-D0C68AB1F1C5}"/>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3DE407F2-EBAF-53AF-DB70-D7BE0B7B0E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4B0CFA-4764-E6C2-DE38-8EBC76EC96D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88682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0B76AF-2A10-F1A4-3552-FB8C6D65D0F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0B7CB9D-5A20-6500-01F2-1145A9F517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0F9309A-7A5E-7F43-DC52-0C709BBD4CBD}"/>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0B0D82A6-F8FA-B55D-7E31-2EC3F242A4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38D592-F235-CAA5-FD8C-B09AE935714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73788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DA1D5-AD41-7F97-AC9A-C707825EFC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322600-E90F-FFB0-6A2E-CE32F66CEA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9C8411-4F09-9E4E-3DC6-D7E5E5FE5302}"/>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652E4242-7FE6-4307-8F3E-52A0FA8C33F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45890A-786E-E14A-835B-4CA17C4116D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65538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26C65-31FF-03B6-4ECC-565C05C287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F349B1-5F62-A0F4-0C2D-3B61DD3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FCE76F-C52C-CF44-2100-F1C56E186B8B}"/>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889BAB72-7E22-EF7F-ED5B-1ED8D4136B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645BAD-6E8C-1FFE-9014-23392E45DA14}"/>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108706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A80FA-7BAA-4643-84CE-40450D2C85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7396425-311C-0743-2380-3ED5D42627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588A81D-1273-4D4C-E4E3-F5955D30AF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1722B0E-B0B9-3AD4-EBF9-FA105FB3DB6B}"/>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6" name="Marcador de pie de página 5">
            <a:extLst>
              <a:ext uri="{FF2B5EF4-FFF2-40B4-BE49-F238E27FC236}">
                <a16:creationId xmlns:a16="http://schemas.microsoft.com/office/drawing/2014/main" id="{424D837A-BAAA-B7E2-9766-C1D6799B3A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EAC2F5-EF18-FBA4-AF53-067845E2051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293868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60328-CE62-6FAB-4447-F1D2002F79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8A377BE-2E10-B313-A30F-8F5D54D54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E029B46-DFF9-8289-F1F7-4D016D3E2F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94A840-6202-078F-B6CA-20F7ABCB0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20ECA0-C97D-3DDD-944A-D0A2FD5564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797070A-29B8-EF1D-4CA9-F62602477508}"/>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8" name="Marcador de pie de página 7">
            <a:extLst>
              <a:ext uri="{FF2B5EF4-FFF2-40B4-BE49-F238E27FC236}">
                <a16:creationId xmlns:a16="http://schemas.microsoft.com/office/drawing/2014/main" id="{9B5EDB1C-4FBC-0DFE-C2AD-810453062A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752DC70-61AF-2AC6-1BBB-74964141529A}"/>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3306478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73737-4710-2D32-B6C1-69B7CCE882D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5FD91C7-6384-4AAB-1875-8C87713008E2}"/>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4" name="Marcador de pie de página 3">
            <a:extLst>
              <a:ext uri="{FF2B5EF4-FFF2-40B4-BE49-F238E27FC236}">
                <a16:creationId xmlns:a16="http://schemas.microsoft.com/office/drawing/2014/main" id="{8FB4EF33-30B7-ABA1-7747-21DCCC95C5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651832-5C5D-D83F-B5C1-AF45E7AB310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1099342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5D628EA-03F0-0279-2869-248EEE85BA7B}"/>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3" name="Marcador de pie de página 2">
            <a:extLst>
              <a:ext uri="{FF2B5EF4-FFF2-40B4-BE49-F238E27FC236}">
                <a16:creationId xmlns:a16="http://schemas.microsoft.com/office/drawing/2014/main" id="{9AC3DBAD-61FD-CC6F-DA75-6ACBAE484DD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CA3C1DB-42EE-9FBE-B23D-AD580E7CC047}"/>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2343511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48728-C76B-0852-375D-C82EF43BD5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E0A3CC-2C0F-5578-E3C3-D53BACD87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B7247C3-3B03-E1F5-46B8-8960E3C66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0DF8C8-4A5F-8E71-B5A7-81B01C6A57D9}"/>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6" name="Marcador de pie de página 5">
            <a:extLst>
              <a:ext uri="{FF2B5EF4-FFF2-40B4-BE49-F238E27FC236}">
                <a16:creationId xmlns:a16="http://schemas.microsoft.com/office/drawing/2014/main" id="{EFE06CDF-EFF1-94CF-E59B-32E323AF52E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C22CA14-8B74-AF3D-7D8C-BC5C11663C6F}"/>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4075213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404F1-2E84-A709-DDF1-EB1A72C3DF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787A849-E40F-8625-740D-26C75B7B2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333FB0C-0992-81DA-9366-EAA70611C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5D429A-D5BE-7F2C-885A-89572BA94C5C}"/>
              </a:ext>
            </a:extLst>
          </p:cNvPr>
          <p:cNvSpPr>
            <a:spLocks noGrp="1"/>
          </p:cNvSpPr>
          <p:nvPr>
            <p:ph type="dt" sz="half" idx="10"/>
          </p:nvPr>
        </p:nvSpPr>
        <p:spPr/>
        <p:txBody>
          <a:bodyPr/>
          <a:lstStyle/>
          <a:p>
            <a:fld id="{62082041-E601-BF4D-AFF9-480FFF815E99}" type="datetimeFigureOut">
              <a:rPr lang="es-CO" smtClean="0"/>
              <a:t>31/07/2025</a:t>
            </a:fld>
            <a:endParaRPr lang="es-CO"/>
          </a:p>
        </p:txBody>
      </p:sp>
      <p:sp>
        <p:nvSpPr>
          <p:cNvPr id="6" name="Marcador de pie de página 5">
            <a:extLst>
              <a:ext uri="{FF2B5EF4-FFF2-40B4-BE49-F238E27FC236}">
                <a16:creationId xmlns:a16="http://schemas.microsoft.com/office/drawing/2014/main" id="{3FF7495D-0FD5-B487-C441-11B49D5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77A73F2-6C41-2D09-E5AC-15DFDFB35F86}"/>
              </a:ext>
            </a:extLst>
          </p:cNvPr>
          <p:cNvSpPr>
            <a:spLocks noGrp="1"/>
          </p:cNvSpPr>
          <p:nvPr>
            <p:ph type="sldNum" sz="quarter" idx="12"/>
          </p:nvPr>
        </p:nvSpPr>
        <p:spPr/>
        <p:txBody>
          <a:bodyPr/>
          <a:lstStyle/>
          <a:p>
            <a:fld id="{5D140AA6-F5F9-DA45-82BE-2B09F3187015}" type="slidenum">
              <a:rPr lang="es-CO" smtClean="0"/>
              <a:t>‹Nº›</a:t>
            </a:fld>
            <a:endParaRPr lang="es-CO"/>
          </a:p>
        </p:txBody>
      </p:sp>
    </p:spTree>
    <p:extLst>
      <p:ext uri="{BB962C8B-B14F-4D97-AF65-F5344CB8AC3E}">
        <p14:creationId xmlns:p14="http://schemas.microsoft.com/office/powerpoint/2010/main" val="653796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F5EEDF-DD3D-60C2-260D-242D5D84D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EFE541D-E496-D092-DC32-349CA8C99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A4EA9F1-B145-0345-FD35-A1E798A3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82041-E601-BF4D-AFF9-480FFF815E99}" type="datetimeFigureOut">
              <a:rPr lang="es-CO" smtClean="0"/>
              <a:t>31/07/2025</a:t>
            </a:fld>
            <a:endParaRPr lang="es-CO"/>
          </a:p>
        </p:txBody>
      </p:sp>
      <p:sp>
        <p:nvSpPr>
          <p:cNvPr id="5" name="Marcador de pie de página 4">
            <a:extLst>
              <a:ext uri="{FF2B5EF4-FFF2-40B4-BE49-F238E27FC236}">
                <a16:creationId xmlns:a16="http://schemas.microsoft.com/office/drawing/2014/main" id="{1BBF7B9F-AF7E-6752-194E-3BF3B076D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24B925-BD69-1D4B-8035-34EF1372A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40AA6-F5F9-DA45-82BE-2B09F3187015}" type="slidenum">
              <a:rPr lang="es-CO" smtClean="0"/>
              <a:t>‹Nº›</a:t>
            </a:fld>
            <a:endParaRPr lang="es-CO"/>
          </a:p>
        </p:txBody>
      </p:sp>
    </p:spTree>
    <p:extLst>
      <p:ext uri="{BB962C8B-B14F-4D97-AF65-F5344CB8AC3E}">
        <p14:creationId xmlns:p14="http://schemas.microsoft.com/office/powerpoint/2010/main" val="4084052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olombiaaprende.edu.co/sites/default/files/files_public/contenidosaprender/G_1/M/M_G01_U03_L03/M_G01_U03_L03_01_01.html" TargetMode="External"/><Relationship Id="rId7" Type="http://schemas.openxmlformats.org/officeDocument/2006/relationships/hyperlink" Target="https://contenidosparaaprender.colombiaaprende.edu.co/G_1/M/M_G01_U03_L03/M_G01_U03_L03_03_0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ontenidosparaaprender.colombiaaprende.edu.co/G_1/M/M_G01_U03_L03/M_G01_U03_L03_03_04.html" TargetMode="External"/><Relationship Id="rId5" Type="http://schemas.openxmlformats.org/officeDocument/2006/relationships/hyperlink" Target="https://contenidosparaaprender.colombiaaprende.edu.co/G_1/M/M_G01_U03_L03/M_G01_U03_L03_03_03.html" TargetMode="External"/><Relationship Id="rId4" Type="http://schemas.openxmlformats.org/officeDocument/2006/relationships/hyperlink" Target="https://contenidosparaaprender.colombiaaprende.edu.co/G_1/M/M_G01_U03_L03/M_G01_U03_L03_03_0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hermanosmaristas-my.sharepoint.com/:w:/g/personal/dsarmiento_fmsnor_org/EcjFikgXdbhNm06EznoWZhkBGXjqMtdRdFTZaZApj4CDGQ?e=3AhWj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ordwall.net/es/resource/7219812/acertijos-matem%C3%A1ticos-para-primer-grado"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hermanosmaristas-my.sharepoint.com/:w:/g/personal/dsarmiento_fmsnor_org/ETf4kec7o_FPk6nWDce6MGABjUiIYDfN3buTaHIZ2bOSCw?e=bnkrBJ" TargetMode="External"/><Relationship Id="rId5" Type="http://schemas.openxmlformats.org/officeDocument/2006/relationships/hyperlink" Target="https://hermanosmaristas-my.sharepoint.com/:w:/g/personal/dsarmiento_fmsnor_org/EV5JbvegVDdGiS6dSGKMVF8BnkeurMYnK_g58BaCNeTd1A?e=JcgwXZ" TargetMode="External"/><Relationship Id="rId4" Type="http://schemas.openxmlformats.org/officeDocument/2006/relationships/hyperlink" Target="https://wordwall.net/es/resource/6060394/cuidado-del-agu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0D5A4-81DA-930F-F34E-0D5CB6D97E00}"/>
              </a:ext>
            </a:extLst>
          </p:cNvPr>
          <p:cNvSpPr>
            <a:spLocks noGrp="1"/>
          </p:cNvSpPr>
          <p:nvPr>
            <p:ph type="title"/>
          </p:nvPr>
        </p:nvSpPr>
        <p:spPr>
          <a:xfrm>
            <a:off x="1015620" y="2013889"/>
            <a:ext cx="10515600" cy="2335223"/>
          </a:xfrm>
        </p:spPr>
        <p:txBody>
          <a:bodyPr>
            <a:normAutofit fontScale="90000"/>
          </a:bodyPr>
          <a:lstStyle/>
          <a:p>
            <a:pPr algn="ct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br>
              <a:rPr lang="es-ES" b="1" dirty="0">
                <a:latin typeface="Century Gothic" panose="020B0502020202020204" pitchFamily="34" charset="0"/>
              </a:rPr>
            </a:br>
            <a:r>
              <a:rPr lang="es-ES" b="1" dirty="0">
                <a:latin typeface="Century Gothic" panose="020B0502020202020204" pitchFamily="34" charset="0"/>
              </a:rPr>
              <a:t>MATH </a:t>
            </a:r>
            <a:br>
              <a:rPr lang="es-ES" b="1" dirty="0">
                <a:latin typeface="Century Gothic" panose="020B0502020202020204" pitchFamily="34" charset="0"/>
              </a:rPr>
            </a:br>
            <a:br>
              <a:rPr lang="es-ES" b="1" dirty="0">
                <a:latin typeface="Century Gothic" panose="020B0502020202020204" pitchFamily="34" charset="0"/>
              </a:rPr>
            </a:br>
            <a:r>
              <a:rPr lang="es-ES" b="1" dirty="0">
                <a:latin typeface="Century Gothic" panose="020B0502020202020204" pitchFamily="34" charset="0"/>
              </a:rPr>
              <a:t>SEMANA 5 AGOSTO 4 - 8</a:t>
            </a:r>
            <a:br>
              <a:rPr lang="es-ES" b="1" dirty="0">
                <a:latin typeface="Century Gothic" panose="020B0502020202020204" pitchFamily="34" charset="0"/>
              </a:rPr>
            </a:br>
            <a:br>
              <a:rPr lang="es-ES" b="1" dirty="0">
                <a:latin typeface="Century Gothic" panose="020B0502020202020204" pitchFamily="34" charset="0"/>
              </a:rPr>
            </a:br>
            <a:r>
              <a:rPr lang="es-ES" b="1" dirty="0">
                <a:latin typeface="Century Gothic" panose="020B0502020202020204" pitchFamily="34" charset="0"/>
              </a:rPr>
              <a:t>EJE</a:t>
            </a:r>
            <a:r>
              <a:rPr lang="es-CO" b="1" dirty="0">
                <a:latin typeface="Century Gothic" panose="020B0502020202020204" pitchFamily="34" charset="0"/>
              </a:rPr>
              <a:t>: CONOCIENDO MI ENTORNO</a:t>
            </a:r>
            <a:br>
              <a:rPr lang="es-CO" b="1" dirty="0">
                <a:latin typeface="Century Gothic" panose="020B0502020202020204" pitchFamily="34" charset="0"/>
              </a:rPr>
            </a:br>
            <a:endParaRPr lang="es-CO" b="1" dirty="0">
              <a:latin typeface="Comic Sans MS" panose="030F0702030302020204" pitchFamily="66" charset="0"/>
            </a:endParaRPr>
          </a:p>
        </p:txBody>
      </p:sp>
      <p:pic>
        <p:nvPicPr>
          <p:cNvPr id="3" name="Imagen 2" descr="Texto&#10;&#10;Descripción generada automáticamente">
            <a:extLst>
              <a:ext uri="{FF2B5EF4-FFF2-40B4-BE49-F238E27FC236}">
                <a16:creationId xmlns:a16="http://schemas.microsoft.com/office/drawing/2014/main" id="{C306522E-2D4B-4516-B392-A2BEF1A71912}"/>
              </a:ext>
            </a:extLst>
          </p:cNvPr>
          <p:cNvPicPr>
            <a:picLocks noChangeAspect="1"/>
          </p:cNvPicPr>
          <p:nvPr/>
        </p:nvPicPr>
        <p:blipFill>
          <a:blip r:embed="rId3"/>
          <a:stretch>
            <a:fillRect/>
          </a:stretch>
        </p:blipFill>
        <p:spPr>
          <a:xfrm>
            <a:off x="2090553" y="598778"/>
            <a:ext cx="8365735" cy="2830222"/>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FCEFE3F1-3DAD-45EC-B5C0-53579BD7B570}"/>
              </a:ext>
            </a:extLst>
          </p:cNvPr>
          <p:cNvSpPr txBox="1"/>
          <p:nvPr/>
        </p:nvSpPr>
        <p:spPr>
          <a:xfrm>
            <a:off x="3822700" y="399841"/>
            <a:ext cx="7524528" cy="430887"/>
          </a:xfrm>
          <a:prstGeom prst="rect">
            <a:avLst/>
          </a:prstGeom>
          <a:noFill/>
        </p:spPr>
        <p:txBody>
          <a:bodyPr wrap="square">
            <a:spAutoFit/>
          </a:bodyPr>
          <a:lstStyle/>
          <a:p>
            <a:pPr algn="r"/>
            <a:r>
              <a:rPr lang="es-ES" sz="2200"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FE4C54F3-5BFD-4597-8D10-94E0D78B8901}"/>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810126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CDDD-421D-77BD-786F-5980EA846B7B}"/>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A4B03D0A-B23F-4FE4-9DDF-36780A5E6E37}"/>
              </a:ext>
            </a:extLst>
          </p:cNvPr>
          <p:cNvPicPr>
            <a:picLocks noChangeAspect="1"/>
          </p:cNvPicPr>
          <p:nvPr/>
        </p:nvPicPr>
        <p:blipFill>
          <a:blip r:embed="rId3"/>
          <a:stretch>
            <a:fillRect/>
          </a:stretch>
        </p:blipFill>
        <p:spPr>
          <a:xfrm>
            <a:off x="11418203" y="144923"/>
            <a:ext cx="600976" cy="959920"/>
          </a:xfrm>
          <a:prstGeom prst="rect">
            <a:avLst/>
          </a:prstGeom>
        </p:spPr>
      </p:pic>
      <p:sp>
        <p:nvSpPr>
          <p:cNvPr id="4" name="Rectángulo 3">
            <a:extLst>
              <a:ext uri="{FF2B5EF4-FFF2-40B4-BE49-F238E27FC236}">
                <a16:creationId xmlns:a16="http://schemas.microsoft.com/office/drawing/2014/main" id="{C84EC91C-3746-405E-A7FF-D07B95E9FE9F}"/>
              </a:ext>
            </a:extLst>
          </p:cNvPr>
          <p:cNvSpPr/>
          <p:nvPr/>
        </p:nvSpPr>
        <p:spPr>
          <a:xfrm>
            <a:off x="933062" y="1104843"/>
            <a:ext cx="10335852" cy="5016758"/>
          </a:xfrm>
          <a:prstGeom prst="rect">
            <a:avLst/>
          </a:prstGeom>
        </p:spPr>
        <p:txBody>
          <a:bodyPr wrap="square">
            <a:spAutoFit/>
          </a:bodyPr>
          <a:lstStyle/>
          <a:p>
            <a:pPr algn="ctr"/>
            <a:r>
              <a:rPr lang="es-ES" sz="2800" b="1" dirty="0"/>
              <a:t>MOMENTO 1</a:t>
            </a:r>
          </a:p>
          <a:p>
            <a:pPr algn="ctr"/>
            <a:endParaRPr lang="es-ES" sz="2800" dirty="0"/>
          </a:p>
          <a:p>
            <a:pPr algn="just"/>
            <a:r>
              <a:rPr lang="es-ES" sz="3200" b="1" dirty="0"/>
              <a:t>PROPÓSITO: </a:t>
            </a:r>
          </a:p>
          <a:p>
            <a:pPr algn="just"/>
            <a:r>
              <a:rPr lang="es-CO" sz="4000" dirty="0">
                <a:latin typeface="Century Gothic" panose="020B0502020202020204" pitchFamily="34" charset="0"/>
              </a:rPr>
              <a:t>Identifico líneas y formas a través de experiencias de observación de manera cooperativa y juegos interactivos para crear figuras teniendo en cuanta mí entorno.</a:t>
            </a:r>
          </a:p>
          <a:p>
            <a:pPr algn="just"/>
            <a:endParaRPr lang="es-ES" sz="3200" b="1" dirty="0"/>
          </a:p>
        </p:txBody>
      </p:sp>
      <p:sp>
        <p:nvSpPr>
          <p:cNvPr id="2" name="Rectángulo 1">
            <a:extLst>
              <a:ext uri="{FF2B5EF4-FFF2-40B4-BE49-F238E27FC236}">
                <a16:creationId xmlns:a16="http://schemas.microsoft.com/office/drawing/2014/main" id="{31750D6B-B140-4FC5-ABC6-D0AB0710922F}"/>
              </a:ext>
            </a:extLst>
          </p:cNvPr>
          <p:cNvSpPr/>
          <p:nvPr/>
        </p:nvSpPr>
        <p:spPr>
          <a:xfrm>
            <a:off x="5385078" y="440217"/>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DA2C1852-F647-4CB3-BCF3-BB9586289EED}"/>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412916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622942" y="283816"/>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CO" sz="2800" b="1" dirty="0">
              <a:solidFill>
                <a:schemeClr val="bg1">
                  <a:lumMod val="9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8D0CE51-C443-F178-17FA-FFAAE11D77F5}"/>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id="{D2A04EB0-D47A-4D86-AB9D-382ADAB65B27}"/>
              </a:ext>
            </a:extLst>
          </p:cNvPr>
          <p:cNvSpPr/>
          <p:nvPr/>
        </p:nvSpPr>
        <p:spPr>
          <a:xfrm>
            <a:off x="1181682" y="803767"/>
            <a:ext cx="10674220" cy="5909310"/>
          </a:xfrm>
          <a:prstGeom prst="rect">
            <a:avLst/>
          </a:prstGeom>
        </p:spPr>
        <p:txBody>
          <a:bodyPr wrap="square">
            <a:spAutoFit/>
          </a:bodyPr>
          <a:lstStyle/>
          <a:p>
            <a:r>
              <a:rPr lang="es-CO" sz="1400" b="1" dirty="0">
                <a:latin typeface="Century Gothic" panose="020B0502020202020204" pitchFamily="34" charset="0"/>
              </a:rPr>
              <a:t>ACTIVADOR COGNITIVO: 1</a:t>
            </a:r>
            <a:endParaRPr lang="es-CO" sz="1400" dirty="0">
              <a:latin typeface="Century Gothic" panose="020B0502020202020204" pitchFamily="34" charset="0"/>
            </a:endParaRPr>
          </a:p>
          <a:p>
            <a:r>
              <a:rPr lang="es-CO" sz="1400" dirty="0">
                <a:latin typeface="Century Gothic" panose="020B0502020202020204" pitchFamily="34" charset="0"/>
              </a:rPr>
              <a:t>En el momento del exploro la docente propone a los estudiantes salir del salón de clase por equipos de trabajo cumpliendo con los roles de la metodología ABP a realizar exploración y observación de formas y líneas que hay en el entorno escolar para luego en asamblea el portavoz de cada equipo de manera oral socializará que formas y líneas encontraron dentro del ejercicio.</a:t>
            </a:r>
          </a:p>
          <a:p>
            <a:r>
              <a:rPr lang="es-CO" sz="1400" b="1" dirty="0">
                <a:latin typeface="Century Gothic" panose="020B0502020202020204" pitchFamily="34" charset="0"/>
              </a:rPr>
              <a:t>Retroalimentación:</a:t>
            </a:r>
            <a:endParaRPr lang="es-CO" sz="1400" dirty="0">
              <a:latin typeface="Century Gothic" panose="020B0502020202020204" pitchFamily="34" charset="0"/>
            </a:endParaRPr>
          </a:p>
          <a:p>
            <a:r>
              <a:rPr lang="es-CO" sz="1400" dirty="0">
                <a:latin typeface="Century Gothic" panose="020B0502020202020204" pitchFamily="34" charset="0"/>
              </a:rPr>
              <a:t>Luego los grupos regresan al salón para observar el video de introducción a la clasificación de líneas</a:t>
            </a:r>
          </a:p>
          <a:p>
            <a:r>
              <a:rPr lang="es-CO" sz="1400" u="sng" dirty="0">
                <a:latin typeface="Century Gothic" panose="020B0502020202020204" pitchFamily="34" charset="0"/>
                <a:hlinkClick r:id="rId3"/>
              </a:rPr>
              <a:t>https://www.colombiaaprende.edu.co/sites/default/files/files_public/contenidosaprender/G_1/M/M_G01_U03_L03/M_G01_U03_L03_01_01.html</a:t>
            </a:r>
            <a:r>
              <a:rPr lang="es-CO" sz="1400" dirty="0">
                <a:latin typeface="Century Gothic" panose="020B0502020202020204" pitchFamily="34" charset="0"/>
              </a:rPr>
              <a:t> </a:t>
            </a:r>
          </a:p>
          <a:p>
            <a:r>
              <a:rPr lang="es-CO" sz="1400" dirty="0">
                <a:latin typeface="Century Gothic" panose="020B0502020202020204" pitchFamily="34" charset="0"/>
              </a:rPr>
              <a:t>propuesto por la docente para reforzar los conceptos de líneas y formas después de haber observado el contexto.</a:t>
            </a:r>
          </a:p>
          <a:p>
            <a:r>
              <a:rPr lang="es-CO" sz="1400" b="1" dirty="0">
                <a:latin typeface="Century Gothic" panose="020B0502020202020204" pitchFamily="34" charset="0"/>
              </a:rPr>
              <a:t>Orientación de la atención: </a:t>
            </a:r>
            <a:endParaRPr lang="es-CO" sz="1400" dirty="0">
              <a:latin typeface="Century Gothic" panose="020B0502020202020204" pitchFamily="34" charset="0"/>
            </a:endParaRPr>
          </a:p>
          <a:p>
            <a:r>
              <a:rPr lang="es-CO" sz="1400" dirty="0">
                <a:latin typeface="Century Gothic" panose="020B0502020202020204" pitchFamily="34" charset="0"/>
              </a:rPr>
              <a:t>La docente propone a los estudiantes los siguientes juegos interactivos</a:t>
            </a:r>
          </a:p>
          <a:p>
            <a:r>
              <a:rPr lang="es-CO" sz="1400" u="sng" dirty="0">
                <a:latin typeface="Century Gothic" panose="020B0502020202020204" pitchFamily="34" charset="0"/>
                <a:hlinkClick r:id="rId4"/>
              </a:rPr>
              <a:t>https://contenidosparaaprender.colombiaaprende.edu.co/G_1/M/M_G01_U03_L03/M_G01_U03_L03_03_02.html</a:t>
            </a:r>
            <a:r>
              <a:rPr lang="es-CO" sz="1400" dirty="0">
                <a:latin typeface="Century Gothic" panose="020B0502020202020204" pitchFamily="34" charset="0"/>
              </a:rPr>
              <a:t> </a:t>
            </a:r>
          </a:p>
          <a:p>
            <a:r>
              <a:rPr lang="es-CO" sz="1400" u="sng" dirty="0">
                <a:latin typeface="Century Gothic" panose="020B0502020202020204" pitchFamily="34" charset="0"/>
                <a:hlinkClick r:id="rId5"/>
              </a:rPr>
              <a:t>https://contenidosparaaprender.colombiaaprende.edu.co/G_1/M/M_G01_U03_L03/M_G01_U03_L03_03_03.html</a:t>
            </a:r>
            <a:endParaRPr lang="es-CO" sz="1400" dirty="0">
              <a:latin typeface="Century Gothic" panose="020B0502020202020204" pitchFamily="34" charset="0"/>
            </a:endParaRPr>
          </a:p>
          <a:p>
            <a:r>
              <a:rPr lang="es-CO" sz="1400" u="sng" dirty="0">
                <a:latin typeface="Century Gothic" panose="020B0502020202020204" pitchFamily="34" charset="0"/>
                <a:hlinkClick r:id="rId6"/>
              </a:rPr>
              <a:t>https://contenidosparaaprender.colombiaaprende.edu.co/G_1/M/M_G01_U03_L03/M_G01_U03_L03_03_04.html</a:t>
            </a:r>
            <a:endParaRPr lang="es-CO" sz="1400" dirty="0">
              <a:latin typeface="Century Gothic" panose="020B0502020202020204" pitchFamily="34" charset="0"/>
            </a:endParaRPr>
          </a:p>
          <a:p>
            <a:r>
              <a:rPr lang="es-CO" sz="1400" u="sng" dirty="0">
                <a:latin typeface="Century Gothic" panose="020B0502020202020204" pitchFamily="34" charset="0"/>
                <a:hlinkClick r:id="rId7"/>
              </a:rPr>
              <a:t>https://contenidosparaaprender.colombiaaprende.edu.co/G_1/M/M_G01_U03_L03/M_G01_U03_L03_03_06.html</a:t>
            </a:r>
            <a:r>
              <a:rPr lang="es-CO" sz="1400" dirty="0">
                <a:latin typeface="Century Gothic" panose="020B0502020202020204" pitchFamily="34" charset="0"/>
              </a:rPr>
              <a:t> </a:t>
            </a:r>
            <a:r>
              <a:rPr lang="es-CO" sz="1400" u="sng" dirty="0">
                <a:latin typeface="Century Gothic" panose="020B0502020202020204" pitchFamily="34" charset="0"/>
                <a:hlinkClick r:id="rId7"/>
              </a:rPr>
              <a:t>https://contenidosparaaprender.colombiaaprende.edu.co/G_1/M/M_G01_U03_L03/M_G01_U03_L03_03_06.html</a:t>
            </a:r>
            <a:endParaRPr lang="es-CO" sz="1400" dirty="0">
              <a:latin typeface="Century Gothic" panose="020B0502020202020204" pitchFamily="34" charset="0"/>
            </a:endParaRPr>
          </a:p>
          <a:p>
            <a:r>
              <a:rPr lang="es-CO" sz="1400" dirty="0">
                <a:latin typeface="Century Gothic" panose="020B0502020202020204" pitchFamily="34" charset="0"/>
              </a:rPr>
              <a:t>los cuáles serán realizados por algunos niños direccionados y acompañados de su equipo de trabajo.</a:t>
            </a:r>
          </a:p>
          <a:p>
            <a:r>
              <a:rPr lang="es-CO" sz="1400" b="1" dirty="0">
                <a:latin typeface="Century Gothic" panose="020B0502020202020204" pitchFamily="34" charset="0"/>
              </a:rPr>
              <a:t>Procesamiento de la información: </a:t>
            </a:r>
            <a:endParaRPr lang="es-CO" sz="1400" dirty="0">
              <a:latin typeface="Century Gothic" panose="020B0502020202020204" pitchFamily="34" charset="0"/>
            </a:endParaRPr>
          </a:p>
          <a:p>
            <a:r>
              <a:rPr lang="es-CO" sz="1400" dirty="0">
                <a:latin typeface="Century Gothic" panose="020B0502020202020204" pitchFamily="34" charset="0"/>
              </a:rPr>
              <a:t>Con el aporte de todos los estudiantes se construirá el concepto de línea y su clasificación: líneas rectas, líneas curvas, líneas cerradas y líneas abiertas por medio del ordenador gráfico rueda de atributos en el cuaderno de pensamiento lógico matemático.  Y luego de forma cooperativa por equipos de trabajo realizarán una producción gráfica donde se puedan evidenciar los tipos de líneas aprendidos.</a:t>
            </a:r>
          </a:p>
          <a:p>
            <a:r>
              <a:rPr lang="es-CO" sz="1400" b="1" dirty="0">
                <a:latin typeface="Century Gothic" panose="020B0502020202020204" pitchFamily="34" charset="0"/>
              </a:rPr>
              <a:t>CIERRE </a:t>
            </a:r>
            <a:endParaRPr lang="es-CO" sz="1400" dirty="0">
              <a:latin typeface="Century Gothic" panose="020B0502020202020204" pitchFamily="34" charset="0"/>
            </a:endParaRPr>
          </a:p>
          <a:p>
            <a:r>
              <a:rPr lang="es-CO" sz="1400" b="1" dirty="0">
                <a:latin typeface="Century Gothic" panose="020B0502020202020204" pitchFamily="34" charset="0"/>
              </a:rPr>
              <a:t>Evaluación: </a:t>
            </a:r>
            <a:endParaRPr lang="es-CO" sz="1400" dirty="0">
              <a:latin typeface="Century Gothic" panose="020B0502020202020204" pitchFamily="34" charset="0"/>
            </a:endParaRPr>
          </a:p>
          <a:p>
            <a:r>
              <a:rPr lang="es-CO" sz="1400" dirty="0">
                <a:latin typeface="Century Gothic" panose="020B0502020202020204" pitchFamily="34" charset="0"/>
              </a:rPr>
              <a:t>Cada uno de los equipos socializará al grupo la producción gráfica con los tipos de líneas.</a:t>
            </a:r>
            <a:endParaRPr lang="es-CO" sz="1400" b="1" dirty="0">
              <a:latin typeface="Century Gothic" panose="020B0502020202020204" pitchFamily="34" charset="0"/>
            </a:endParaRPr>
          </a:p>
          <a:p>
            <a:endParaRPr lang="es-CO" sz="1400" dirty="0">
              <a:latin typeface="Century Gothic" panose="020B0502020202020204"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922981A0-B219-4B8E-8780-07668F42A6DC}"/>
              </a:ext>
            </a:extLst>
          </p:cNvPr>
          <p:cNvPicPr>
            <a:picLocks noChangeAspect="1"/>
          </p:cNvPicPr>
          <p:nvPr/>
        </p:nvPicPr>
        <p:blipFill>
          <a:blip r:embed="rId8"/>
          <a:stretch>
            <a:fillRect/>
          </a:stretch>
        </p:blipFill>
        <p:spPr>
          <a:xfrm>
            <a:off x="11418203" y="144923"/>
            <a:ext cx="600976" cy="959920"/>
          </a:xfrm>
          <a:prstGeom prst="rect">
            <a:avLst/>
          </a:prstGeom>
        </p:spPr>
      </p:pic>
      <p:sp>
        <p:nvSpPr>
          <p:cNvPr id="3" name="Rectángulo 2">
            <a:extLst>
              <a:ext uri="{FF2B5EF4-FFF2-40B4-BE49-F238E27FC236}">
                <a16:creationId xmlns:a16="http://schemas.microsoft.com/office/drawing/2014/main" id="{872346D8-8147-466D-8FAC-A1148FBB4D12}"/>
              </a:ext>
            </a:extLst>
          </p:cNvPr>
          <p:cNvSpPr/>
          <p:nvPr/>
        </p:nvSpPr>
        <p:spPr>
          <a:xfrm>
            <a:off x="5385078" y="408206"/>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4242689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5F63-9181-69C6-C93B-D8BF8602166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D3BC858-1040-9E06-A229-11D5B497E252}"/>
              </a:ext>
            </a:extLst>
          </p:cNvPr>
          <p:cNvSpPr/>
          <p:nvPr/>
        </p:nvSpPr>
        <p:spPr>
          <a:xfrm>
            <a:off x="914401" y="1399592"/>
            <a:ext cx="10503802" cy="5016758"/>
          </a:xfrm>
          <a:prstGeom prst="rect">
            <a:avLst/>
          </a:prstGeom>
        </p:spPr>
        <p:txBody>
          <a:bodyPr wrap="square">
            <a:spAutoFit/>
          </a:bodyPr>
          <a:lstStyle/>
          <a:p>
            <a:pPr algn="ctr"/>
            <a:r>
              <a:rPr lang="es-ES" sz="3600" b="1" dirty="0">
                <a:latin typeface="Century Gothic" panose="020B0502020202020204" pitchFamily="34" charset="0"/>
              </a:rPr>
              <a:t>M</a:t>
            </a:r>
            <a:r>
              <a:rPr lang="es-CO" sz="3600" b="1" dirty="0">
                <a:latin typeface="Century Gothic" panose="020B0502020202020204" pitchFamily="34" charset="0"/>
              </a:rPr>
              <a:t>OMENTO 2</a:t>
            </a:r>
          </a:p>
          <a:p>
            <a:r>
              <a:rPr lang="es-CO" sz="3600" b="1" dirty="0">
                <a:latin typeface="Century Gothic" panose="020B0502020202020204" pitchFamily="34" charset="0"/>
              </a:rPr>
              <a:t>PROPÓSITO:</a:t>
            </a:r>
            <a:endParaRPr lang="es-CO" sz="3600" dirty="0">
              <a:latin typeface="Century Gothic" panose="020B0502020202020204" pitchFamily="34" charset="0"/>
            </a:endParaRPr>
          </a:p>
          <a:p>
            <a:pPr algn="just"/>
            <a:r>
              <a:rPr lang="es-CO" sz="3600" dirty="0">
                <a:effectLst/>
                <a:latin typeface="Century Gothic" panose="020B0502020202020204" pitchFamily="34" charset="0"/>
                <a:ea typeface="Times New Roman" panose="02020603050405020304" pitchFamily="18" charset="0"/>
                <a:cs typeface="Arial" panose="020B0604020202020204" pitchFamily="34" charset="0"/>
              </a:rPr>
              <a:t>Resuelvo situaciones problémicas en mi entorno a través de algunos juegos propuestos en el proyecto juega y construye la matemática para continuar fortaleciendo habilidades and competencias propias de la asignatura.</a:t>
            </a:r>
            <a:endParaRPr lang="es-CO" sz="3600" dirty="0">
              <a:latin typeface="Century Gothic" panose="020B0502020202020204" pitchFamily="34" charset="0"/>
            </a:endParaRPr>
          </a:p>
          <a:p>
            <a:endParaRPr lang="es-ES" sz="3200" dirty="0">
              <a:latin typeface="Century Gothic" panose="020B0502020202020204" pitchFamily="34" charset="0"/>
            </a:endParaRPr>
          </a:p>
        </p:txBody>
      </p:sp>
      <p:pic>
        <p:nvPicPr>
          <p:cNvPr id="3" name="Imagen 2" descr="Logotipo, nombre de la empresa&#10;&#10;Descripción generada automáticamente">
            <a:extLst>
              <a:ext uri="{FF2B5EF4-FFF2-40B4-BE49-F238E27FC236}">
                <a16:creationId xmlns:a16="http://schemas.microsoft.com/office/drawing/2014/main" id="{42BCDA23-DB6D-8EAE-1A9C-5BD7E213D5F6}"/>
              </a:ext>
            </a:extLst>
          </p:cNvPr>
          <p:cNvPicPr>
            <a:picLocks noChangeAspect="1"/>
          </p:cNvPicPr>
          <p:nvPr/>
        </p:nvPicPr>
        <p:blipFill>
          <a:blip r:embed="rId3"/>
          <a:stretch>
            <a:fillRect/>
          </a:stretch>
        </p:blipFill>
        <p:spPr>
          <a:xfrm>
            <a:off x="11418203" y="144923"/>
            <a:ext cx="600976" cy="959920"/>
          </a:xfrm>
          <a:prstGeom prst="rect">
            <a:avLst/>
          </a:prstGeom>
        </p:spPr>
      </p:pic>
      <p:sp>
        <p:nvSpPr>
          <p:cNvPr id="4" name="Rectángulo 3">
            <a:extLst>
              <a:ext uri="{FF2B5EF4-FFF2-40B4-BE49-F238E27FC236}">
                <a16:creationId xmlns:a16="http://schemas.microsoft.com/office/drawing/2014/main" id="{8F1904B3-1C52-28BC-049A-41F15C004DDF}"/>
              </a:ext>
            </a:extLst>
          </p:cNvPr>
          <p:cNvSpPr/>
          <p:nvPr/>
        </p:nvSpPr>
        <p:spPr>
          <a:xfrm>
            <a:off x="5385078" y="440217"/>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87F5668C-A5D3-6FF2-C2BD-C7DE1A0B75EC}"/>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108329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08E0C-7B13-D2F2-A8D8-548735DEC6F4}"/>
            </a:ext>
          </a:extLst>
        </p:cNvPr>
        <p:cNvGrpSpPr/>
        <p:nvPr/>
      </p:nvGrpSpPr>
      <p:grpSpPr>
        <a:xfrm>
          <a:off x="0" y="0"/>
          <a:ext cx="0" cy="0"/>
          <a:chOff x="0" y="0"/>
          <a:chExt cx="0" cy="0"/>
        </a:xfrm>
      </p:grpSpPr>
      <p:sp>
        <p:nvSpPr>
          <p:cNvPr id="8" name="Título 1">
            <a:extLst>
              <a:ext uri="{FF2B5EF4-FFF2-40B4-BE49-F238E27FC236}">
                <a16:creationId xmlns:a16="http://schemas.microsoft.com/office/drawing/2014/main" id="{7E428A43-8DCE-5F6B-4890-592B0446D15F}"/>
              </a:ext>
            </a:extLst>
          </p:cNvPr>
          <p:cNvSpPr txBox="1">
            <a:spLocks/>
          </p:cNvSpPr>
          <p:nvPr/>
        </p:nvSpPr>
        <p:spPr>
          <a:xfrm>
            <a:off x="1640227" y="130695"/>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CO" sz="2800" b="1" dirty="0">
              <a:solidFill>
                <a:schemeClr val="bg1">
                  <a:lumMod val="9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32DB0B-9F42-FB02-F407-5F22D0D144AF}"/>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id="{894F898C-77AE-4296-0BDB-0142263E534E}"/>
              </a:ext>
            </a:extLst>
          </p:cNvPr>
          <p:cNvSpPr/>
          <p:nvPr/>
        </p:nvSpPr>
        <p:spPr>
          <a:xfrm>
            <a:off x="777358" y="546620"/>
            <a:ext cx="10674220" cy="6049348"/>
          </a:xfrm>
          <a:prstGeom prst="rect">
            <a:avLst/>
          </a:prstGeom>
        </p:spPr>
        <p:txBody>
          <a:bodyPr wrap="square">
            <a:spAutoFit/>
          </a:bodyPr>
          <a:lstStyle/>
          <a:p>
            <a:pPr algn="ctr"/>
            <a:endParaRPr lang="es-CO" sz="1400" b="1" dirty="0"/>
          </a:p>
          <a:p>
            <a:r>
              <a:rPr lang="es-CO" sz="1400" b="1" dirty="0">
                <a:latin typeface="Century Gothic" panose="020B0502020202020204" pitchFamily="34" charset="0"/>
              </a:rPr>
              <a:t>ACTIVADOR COGNITIVO: </a:t>
            </a:r>
            <a:r>
              <a:rPr lang="es-CO" sz="1400" dirty="0">
                <a:solidFill>
                  <a:srgbClr val="333333"/>
                </a:solidFill>
                <a:latin typeface="Century Gothic" panose="020B0502020202020204" pitchFamily="34" charset="0"/>
                <a:cs typeface="Arial" panose="020B0604020202020204" pitchFamily="34" charset="0"/>
              </a:rPr>
              <a:t>e</a:t>
            </a:r>
            <a:r>
              <a:rPr lang="es-CO" sz="1400" dirty="0">
                <a:solidFill>
                  <a:srgbClr val="333333"/>
                </a:solidFill>
                <a:effectLst/>
                <a:latin typeface="Century Gothic" panose="020B0502020202020204" pitchFamily="34" charset="0"/>
                <a:ea typeface="Times New Roman" panose="02020603050405020304" pitchFamily="18" charset="0"/>
                <a:cs typeface="Arial" panose="020B0604020202020204" pitchFamily="34" charset="0"/>
              </a:rPr>
              <a:t>n el momento del exploro la docente</a:t>
            </a:r>
            <a:r>
              <a:rPr lang="es-CO" sz="1400" dirty="0">
                <a:effectLst/>
                <a:latin typeface="Century Gothic" panose="020B0502020202020204" pitchFamily="34" charset="0"/>
                <a:ea typeface="Times New Roman" panose="02020603050405020304" pitchFamily="18" charset="0"/>
                <a:cs typeface="Arial" panose="020B0604020202020204" pitchFamily="34" charset="0"/>
              </a:rPr>
              <a:t> propone a los estudiantes una actividad de cálculo mental de adiciones y sustracciones sucesivas de 10 en 10 y de 100 en 100 teniendo en cuenta el rango numérico trabajado. Además, en este momento cada uno de los estudiantes diligenciará la bitácora del ahorro que se encuentra en el cuaderno de matemáticas correspondiente a la semana 13 es decir $2.000=. </a:t>
            </a:r>
            <a:r>
              <a:rPr lang="es-CO" sz="1400" u="sng" dirty="0" err="1">
                <a:solidFill>
                  <a:srgbClr val="0000FF"/>
                </a:solidFill>
                <a:effectLst/>
                <a:latin typeface="Century Gothic" panose="020B0502020202020204" pitchFamily="34" charset="0"/>
                <a:ea typeface="Times New Roman" panose="02020603050405020304" pitchFamily="18" charset="0"/>
                <a:cs typeface="Arial" panose="020B0604020202020204" pitchFamily="34" charset="0"/>
                <a:hlinkClick r:id="rId3"/>
              </a:rPr>
              <a:t>Bitacora</a:t>
            </a:r>
            <a:r>
              <a:rPr lang="es-CO" sz="1400" u="sng" dirty="0">
                <a:solidFill>
                  <a:srgbClr val="0000FF"/>
                </a:solidFill>
                <a:effectLst/>
                <a:latin typeface="Century Gothic" panose="020B0502020202020204" pitchFamily="34" charset="0"/>
                <a:ea typeface="Times New Roman" panose="02020603050405020304" pitchFamily="18" charset="0"/>
                <a:cs typeface="Arial" panose="020B0604020202020204" pitchFamily="34" charset="0"/>
                <a:hlinkClick r:id="rId3"/>
              </a:rPr>
              <a:t> del ahorro -</a:t>
            </a:r>
            <a:r>
              <a:rPr lang="es-CO" sz="1400" u="sng" dirty="0" err="1">
                <a:solidFill>
                  <a:srgbClr val="0000FF"/>
                </a:solidFill>
                <a:effectLst/>
                <a:latin typeface="Century Gothic" panose="020B0502020202020204" pitchFamily="34" charset="0"/>
                <a:ea typeface="Times New Roman" panose="02020603050405020304" pitchFamily="18" charset="0"/>
                <a:cs typeface="Arial" panose="020B0604020202020204" pitchFamily="34" charset="0"/>
                <a:hlinkClick r:id="rId3"/>
              </a:rPr>
              <a:t>My</a:t>
            </a:r>
            <a:r>
              <a:rPr lang="es-CO" sz="1400" u="sng" dirty="0">
                <a:solidFill>
                  <a:srgbClr val="0000FF"/>
                </a:solidFill>
                <a:effectLst/>
                <a:latin typeface="Century Gothic" panose="020B0502020202020204" pitchFamily="34" charset="0"/>
                <a:ea typeface="Times New Roman" panose="02020603050405020304" pitchFamily="18" charset="0"/>
                <a:cs typeface="Arial" panose="020B0604020202020204" pitchFamily="34" charset="0"/>
                <a:hlinkClick r:id="rId3"/>
              </a:rPr>
              <a:t> Green Piggy Bank.docx</a:t>
            </a:r>
            <a:endParaRPr lang="es-CO" sz="1400" dirty="0">
              <a:latin typeface="Century Gothic" panose="020B0502020202020204" pitchFamily="34" charset="0"/>
            </a:endParaRPr>
          </a:p>
          <a:p>
            <a:r>
              <a:rPr lang="es-CO" sz="1400" b="1" dirty="0">
                <a:latin typeface="Century Gothic" panose="020B0502020202020204" pitchFamily="34" charset="0"/>
              </a:rPr>
              <a:t>Retroalimentación: </a:t>
            </a:r>
            <a:r>
              <a:rPr lang="es-CO" sz="1400" dirty="0">
                <a:solidFill>
                  <a:srgbClr val="000000"/>
                </a:solidFill>
                <a:latin typeface="Century Gothic" panose="020B0502020202020204" pitchFamily="34" charset="0"/>
                <a:cs typeface="Arial" panose="020B0604020202020204" pitchFamily="34" charset="0"/>
              </a:rPr>
              <a:t>l</a:t>
            </a:r>
            <a:r>
              <a:rPr lang="es-CO"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uego la docente explica a los estudiantes la actividad que se realizará haciendo rotación por 7 bases donde encontrarán juegos matemáticos trabajados durante las sesiones de clase. Además, les recordará la mecánica de juego de cada uno de ellos.</a:t>
            </a:r>
            <a:endParaRPr lang="es-CO" sz="1400" dirty="0">
              <a:effectLst/>
              <a:latin typeface="Century Gothic" panose="020B0502020202020204" pitchFamily="34" charset="0"/>
              <a:ea typeface="Times New Roman" panose="02020603050405020304" pitchFamily="18" charset="0"/>
            </a:endParaRPr>
          </a:p>
          <a:p>
            <a:r>
              <a:rPr lang="es-CO" sz="1400" dirty="0">
                <a:effectLst/>
                <a:latin typeface="Century Gothic" panose="020B0502020202020204" pitchFamily="34" charset="0"/>
                <a:ea typeface="Times New Roman" panose="02020603050405020304" pitchFamily="18" charset="0"/>
                <a:cs typeface="Calibri Light" panose="020F0302020204030204" pitchFamily="34" charset="0"/>
              </a:rPr>
              <a:t>Cada uno de los equipos cooperativos se organiza teniendo en cuenta cada uno de los roles en una de las bases donde iniciará la actividad de juego con el material que encontrará allí. </a:t>
            </a:r>
            <a:endParaRPr lang="es-CO" sz="1400" dirty="0">
              <a:latin typeface="Century Gothic" panose="020B0502020202020204" pitchFamily="34" charset="0"/>
            </a:endParaRPr>
          </a:p>
          <a:p>
            <a:pPr algn="just">
              <a:lnSpc>
                <a:spcPct val="115000"/>
              </a:lnSpc>
            </a:pPr>
            <a:r>
              <a:rPr lang="es-CO" sz="1400" b="1" dirty="0">
                <a:latin typeface="Century Gothic" panose="020B0502020202020204" pitchFamily="34" charset="0"/>
              </a:rPr>
              <a:t>Orientación de la atención: </a:t>
            </a:r>
            <a:r>
              <a:rPr lang="es-CO" sz="1400" dirty="0">
                <a:latin typeface="Century Gothic" panose="020B0502020202020204" pitchFamily="34" charset="0"/>
                <a:cs typeface="Calibri Light" panose="020F0302020204030204" pitchFamily="34" charset="0"/>
              </a:rPr>
              <a:t>c</a:t>
            </a:r>
            <a:r>
              <a:rPr lang="es-CO" sz="1400" dirty="0">
                <a:effectLst/>
                <a:latin typeface="Century Gothic" panose="020B0502020202020204" pitchFamily="34" charset="0"/>
                <a:ea typeface="Times New Roman" panose="02020603050405020304" pitchFamily="18" charset="0"/>
                <a:cs typeface="Calibri Light" panose="020F0302020204030204" pitchFamily="34" charset="0"/>
              </a:rPr>
              <a:t>ada uno de los equipos cooperativos se organiza teniendo en cuenta cada uno de los roles en una de las bases donde iniciará la actividad de juego con el material que encontrará allí. </a:t>
            </a:r>
            <a:endParaRPr lang="es-CO" sz="1400" b="1" dirty="0">
              <a:latin typeface="Century Gothic" panose="020B0502020202020204" pitchFamily="34" charset="0"/>
            </a:endParaRPr>
          </a:p>
          <a:p>
            <a:pPr algn="just">
              <a:lnSpc>
                <a:spcPct val="115000"/>
              </a:lnSpc>
            </a:pPr>
            <a:r>
              <a:rPr lang="es-CO" sz="1400" b="1" dirty="0">
                <a:latin typeface="Century Gothic" panose="020B0502020202020204" pitchFamily="34" charset="0"/>
              </a:rPr>
              <a:t>Procesamiento de la información: </a:t>
            </a:r>
            <a:r>
              <a:rPr lang="es-CO" sz="1400" dirty="0">
                <a:effectLst/>
                <a:latin typeface="Century Gothic" panose="020B0502020202020204" pitchFamily="34" charset="0"/>
                <a:ea typeface="Calibri" panose="020F0502020204030204" pitchFamily="34" charset="0"/>
              </a:rPr>
              <a:t>Las bases para dar inicio a los juegos matemáticos estarán organizadas de a siguiente manera:</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1: cuevita aditiva o bandeja sumadora</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2: Tarjetas de composición y descomposición</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3: Escalera 2</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4: tangram</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5: dominó de figuras geométricas</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6: pilotos y carros</a:t>
            </a:r>
            <a:endParaRPr lang="es-CO" sz="1400" dirty="0">
              <a:effectLst/>
              <a:latin typeface="Century Gothic" panose="020B0502020202020204" pitchFamily="34" charset="0"/>
              <a:ea typeface="Times New Roman" panose="02020603050405020304" pitchFamily="18" charset="0"/>
            </a:endParaRPr>
          </a:p>
          <a:p>
            <a:pPr algn="just">
              <a:lnSpc>
                <a:spcPct val="115000"/>
              </a:lnSpc>
            </a:pPr>
            <a:r>
              <a:rPr lang="es-CO" sz="1400" dirty="0">
                <a:effectLst/>
                <a:latin typeface="Century Gothic" panose="020B0502020202020204" pitchFamily="34" charset="0"/>
                <a:ea typeface="Calibri" panose="020F0502020204030204" pitchFamily="34" charset="0"/>
              </a:rPr>
              <a:t>BASE 7: naipes de diferencia de tamaños</a:t>
            </a:r>
            <a:endParaRPr lang="es-CO" sz="1400" dirty="0">
              <a:latin typeface="Century Gothic" panose="020B0502020202020204" pitchFamily="34" charset="0"/>
            </a:endParaRPr>
          </a:p>
          <a:p>
            <a:r>
              <a:rPr lang="es-CO" sz="1400" b="1" dirty="0">
                <a:latin typeface="Century Gothic" panose="020B0502020202020204" pitchFamily="34" charset="0"/>
              </a:rPr>
              <a:t>CIERRE </a:t>
            </a:r>
            <a:endParaRPr lang="es-CO" sz="1400" dirty="0">
              <a:latin typeface="Century Gothic" panose="020B0502020202020204" pitchFamily="34" charset="0"/>
            </a:endParaRPr>
          </a:p>
          <a:p>
            <a:r>
              <a:rPr lang="es-CO" sz="1400" b="1" dirty="0">
                <a:latin typeface="Century Gothic" panose="020B0502020202020204" pitchFamily="34" charset="0"/>
              </a:rPr>
              <a:t>Evaluación: </a:t>
            </a:r>
            <a:endParaRPr lang="es-CO" sz="1400" dirty="0">
              <a:latin typeface="Century Gothic" panose="020B0502020202020204" pitchFamily="34" charset="0"/>
            </a:endParaRPr>
          </a:p>
          <a:p>
            <a:r>
              <a:rPr lang="es-CO" sz="1400" dirty="0">
                <a:effectLst/>
                <a:latin typeface="Century Gothic" panose="020B0502020202020204" pitchFamily="34" charset="0"/>
                <a:ea typeface="Times New Roman" panose="02020603050405020304" pitchFamily="18" charset="0"/>
                <a:cs typeface="Arial" panose="020B0604020202020204" pitchFamily="34" charset="0"/>
              </a:rPr>
              <a:t>Durante la actividad se realizará intervención a cada uno de los equipos con el fin de revisar el manejo y dominio de cada uno de los </a:t>
            </a:r>
            <a:r>
              <a:rPr lang="es-CO" sz="1400" dirty="0">
                <a:latin typeface="Century Gothic" panose="020B0502020202020204" pitchFamily="34" charset="0"/>
                <a:ea typeface="Times New Roman" panose="02020603050405020304" pitchFamily="18" charset="0"/>
                <a:cs typeface="Arial" panose="020B0604020202020204" pitchFamily="34" charset="0"/>
              </a:rPr>
              <a:t>juegos </a:t>
            </a:r>
            <a:r>
              <a:rPr lang="es-CO" sz="1400" dirty="0">
                <a:effectLst/>
                <a:latin typeface="Century Gothic" panose="020B0502020202020204" pitchFamily="34" charset="0"/>
                <a:ea typeface="Times New Roman" panose="02020603050405020304" pitchFamily="18" charset="0"/>
                <a:cs typeface="Arial" panose="020B0604020202020204" pitchFamily="34" charset="0"/>
              </a:rPr>
              <a:t>y garantizar una excelente participación en el mes de las matemáticas.</a:t>
            </a:r>
            <a:endParaRPr lang="es-CO" sz="1400" dirty="0">
              <a:latin typeface="Century Gothic" panose="020B0502020202020204"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00C0FFA0-85BE-87E8-A5FE-3ED6691FA7BA}"/>
              </a:ext>
            </a:extLst>
          </p:cNvPr>
          <p:cNvPicPr>
            <a:picLocks noChangeAspect="1"/>
          </p:cNvPicPr>
          <p:nvPr/>
        </p:nvPicPr>
        <p:blipFill>
          <a:blip r:embed="rId4"/>
          <a:stretch>
            <a:fillRect/>
          </a:stretch>
        </p:blipFill>
        <p:spPr>
          <a:xfrm>
            <a:off x="11418203" y="144923"/>
            <a:ext cx="600976" cy="959920"/>
          </a:xfrm>
          <a:prstGeom prst="rect">
            <a:avLst/>
          </a:prstGeom>
        </p:spPr>
      </p:pic>
      <p:sp>
        <p:nvSpPr>
          <p:cNvPr id="3" name="Rectángulo 2">
            <a:extLst>
              <a:ext uri="{FF2B5EF4-FFF2-40B4-BE49-F238E27FC236}">
                <a16:creationId xmlns:a16="http://schemas.microsoft.com/office/drawing/2014/main" id="{61CE8DA1-5A5C-8A34-0265-EB140EC7B005}"/>
              </a:ext>
            </a:extLst>
          </p:cNvPr>
          <p:cNvSpPr/>
          <p:nvPr/>
        </p:nvSpPr>
        <p:spPr>
          <a:xfrm>
            <a:off x="5385078" y="408206"/>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533091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83C8-5BC4-9DB8-63F9-4506DCEFA04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0B8EF7C-2D30-8459-7E6F-D80D80117058}"/>
              </a:ext>
            </a:extLst>
          </p:cNvPr>
          <p:cNvSpPr/>
          <p:nvPr/>
        </p:nvSpPr>
        <p:spPr>
          <a:xfrm>
            <a:off x="914401" y="1399592"/>
            <a:ext cx="10503802" cy="3908762"/>
          </a:xfrm>
          <a:prstGeom prst="rect">
            <a:avLst/>
          </a:prstGeom>
        </p:spPr>
        <p:txBody>
          <a:bodyPr wrap="square">
            <a:spAutoFit/>
          </a:bodyPr>
          <a:lstStyle/>
          <a:p>
            <a:pPr algn="ctr"/>
            <a:r>
              <a:rPr lang="es-ES" sz="3600" b="1" dirty="0">
                <a:latin typeface="Century Gothic" panose="020B0502020202020204" pitchFamily="34" charset="0"/>
              </a:rPr>
              <a:t>M</a:t>
            </a:r>
            <a:r>
              <a:rPr lang="es-CO" sz="3600" b="1" dirty="0">
                <a:latin typeface="Century Gothic" panose="020B0502020202020204" pitchFamily="34" charset="0"/>
              </a:rPr>
              <a:t>OMENTO 3</a:t>
            </a:r>
          </a:p>
          <a:p>
            <a:r>
              <a:rPr lang="es-CO" sz="3600" b="1" dirty="0">
                <a:latin typeface="Century Gothic" panose="020B0502020202020204" pitchFamily="34" charset="0"/>
              </a:rPr>
              <a:t>PROPÓSITO:</a:t>
            </a:r>
            <a:endParaRPr lang="es-CO" sz="3600" dirty="0">
              <a:latin typeface="Century Gothic" panose="020B0502020202020204" pitchFamily="34" charset="0"/>
            </a:endParaRPr>
          </a:p>
          <a:p>
            <a:pPr algn="just"/>
            <a:r>
              <a:rPr lang="es-CO" sz="44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Desarrollo habilidades de colaboración y trabajo en equipo a través la metodología ABP para resolver problemas y desafíos futuros. </a:t>
            </a:r>
            <a:endParaRPr lang="es-ES" sz="4400" dirty="0">
              <a:latin typeface="Century Gothic" panose="020B0502020202020204" pitchFamily="34" charset="0"/>
            </a:endParaRPr>
          </a:p>
        </p:txBody>
      </p:sp>
      <p:pic>
        <p:nvPicPr>
          <p:cNvPr id="3" name="Imagen 2" descr="Logotipo, nombre de la empresa&#10;&#10;Descripción generada automáticamente">
            <a:extLst>
              <a:ext uri="{FF2B5EF4-FFF2-40B4-BE49-F238E27FC236}">
                <a16:creationId xmlns:a16="http://schemas.microsoft.com/office/drawing/2014/main" id="{85442399-B2CB-6239-AD1A-0888CC10BE54}"/>
              </a:ext>
            </a:extLst>
          </p:cNvPr>
          <p:cNvPicPr>
            <a:picLocks noChangeAspect="1"/>
          </p:cNvPicPr>
          <p:nvPr/>
        </p:nvPicPr>
        <p:blipFill>
          <a:blip r:embed="rId3"/>
          <a:stretch>
            <a:fillRect/>
          </a:stretch>
        </p:blipFill>
        <p:spPr>
          <a:xfrm>
            <a:off x="11418203" y="144923"/>
            <a:ext cx="600976" cy="959920"/>
          </a:xfrm>
          <a:prstGeom prst="rect">
            <a:avLst/>
          </a:prstGeom>
        </p:spPr>
      </p:pic>
      <p:sp>
        <p:nvSpPr>
          <p:cNvPr id="4" name="Rectángulo 3">
            <a:extLst>
              <a:ext uri="{FF2B5EF4-FFF2-40B4-BE49-F238E27FC236}">
                <a16:creationId xmlns:a16="http://schemas.microsoft.com/office/drawing/2014/main" id="{DB05E6BF-B4A3-EE54-C83C-062D078CEAB1}"/>
              </a:ext>
            </a:extLst>
          </p:cNvPr>
          <p:cNvSpPr/>
          <p:nvPr/>
        </p:nvSpPr>
        <p:spPr>
          <a:xfrm>
            <a:off x="5385078" y="440217"/>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pic>
        <p:nvPicPr>
          <p:cNvPr id="5" name="Imagen 4" descr="Texto&#10;&#10;Descripción generada automáticamente">
            <a:extLst>
              <a:ext uri="{FF2B5EF4-FFF2-40B4-BE49-F238E27FC236}">
                <a16:creationId xmlns:a16="http://schemas.microsoft.com/office/drawing/2014/main" id="{D07355DE-A6D8-648D-8717-E7297493624E}"/>
              </a:ext>
            </a:extLst>
          </p:cNvPr>
          <p:cNvPicPr>
            <a:picLocks noChangeAspect="1"/>
          </p:cNvPicPr>
          <p:nvPr/>
        </p:nvPicPr>
        <p:blipFill>
          <a:blip r:embed="rId4"/>
          <a:stretch>
            <a:fillRect/>
          </a:stretch>
        </p:blipFill>
        <p:spPr>
          <a:xfrm>
            <a:off x="95250" y="6448529"/>
            <a:ext cx="2186596" cy="322927"/>
          </a:xfrm>
          <a:prstGeom prst="rect">
            <a:avLst/>
          </a:prstGeom>
        </p:spPr>
      </p:pic>
    </p:spTree>
    <p:extLst>
      <p:ext uri="{BB962C8B-B14F-4D97-AF65-F5344CB8AC3E}">
        <p14:creationId xmlns:p14="http://schemas.microsoft.com/office/powerpoint/2010/main" val="3205171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B246-4D95-45BE-F6C6-FF37D459EDAE}"/>
            </a:ext>
          </a:extLst>
        </p:cNvPr>
        <p:cNvGrpSpPr/>
        <p:nvPr/>
      </p:nvGrpSpPr>
      <p:grpSpPr>
        <a:xfrm>
          <a:off x="0" y="0"/>
          <a:ext cx="0" cy="0"/>
          <a:chOff x="0" y="0"/>
          <a:chExt cx="0" cy="0"/>
        </a:xfrm>
      </p:grpSpPr>
      <p:sp>
        <p:nvSpPr>
          <p:cNvPr id="8" name="Título 1">
            <a:extLst>
              <a:ext uri="{FF2B5EF4-FFF2-40B4-BE49-F238E27FC236}">
                <a16:creationId xmlns:a16="http://schemas.microsoft.com/office/drawing/2014/main" id="{0364EAD1-8D01-DA04-58B7-B96CC1A55D6D}"/>
              </a:ext>
            </a:extLst>
          </p:cNvPr>
          <p:cNvSpPr txBox="1">
            <a:spLocks/>
          </p:cNvSpPr>
          <p:nvPr/>
        </p:nvSpPr>
        <p:spPr>
          <a:xfrm>
            <a:off x="1640227" y="130695"/>
            <a:ext cx="9791700" cy="831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CO" sz="2800" b="1" dirty="0">
              <a:solidFill>
                <a:schemeClr val="bg1">
                  <a:lumMod val="95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F8FEF37D-A1C6-F2A1-3682-79494D74542E}"/>
              </a:ext>
            </a:extLst>
          </p:cNvPr>
          <p:cNvSpPr txBox="1"/>
          <p:nvPr/>
        </p:nvSpPr>
        <p:spPr>
          <a:xfrm>
            <a:off x="10298243" y="2061044"/>
            <a:ext cx="1153335" cy="369332"/>
          </a:xfrm>
          <a:prstGeom prst="rect">
            <a:avLst/>
          </a:prstGeom>
          <a:noFill/>
        </p:spPr>
        <p:txBody>
          <a:bodyPr wrap="square" rtlCol="0">
            <a:spAutoFit/>
          </a:bodyPr>
          <a:lstStyle/>
          <a:p>
            <a:endParaRPr lang="es-CO" dirty="0"/>
          </a:p>
        </p:txBody>
      </p:sp>
      <p:sp>
        <p:nvSpPr>
          <p:cNvPr id="2" name="Rectángulo 1">
            <a:extLst>
              <a:ext uri="{FF2B5EF4-FFF2-40B4-BE49-F238E27FC236}">
                <a16:creationId xmlns:a16="http://schemas.microsoft.com/office/drawing/2014/main" id="{BE8577A6-4892-B9F4-E413-4DC639E4D3BF}"/>
              </a:ext>
            </a:extLst>
          </p:cNvPr>
          <p:cNvSpPr/>
          <p:nvPr/>
        </p:nvSpPr>
        <p:spPr>
          <a:xfrm>
            <a:off x="777358" y="351603"/>
            <a:ext cx="10674220" cy="5872377"/>
          </a:xfrm>
          <a:prstGeom prst="rect">
            <a:avLst/>
          </a:prstGeom>
        </p:spPr>
        <p:txBody>
          <a:bodyPr wrap="square">
            <a:spAutoFit/>
          </a:bodyPr>
          <a:lstStyle/>
          <a:p>
            <a:pPr algn="ctr"/>
            <a:endParaRPr lang="es-CO" sz="1400" b="1" dirty="0"/>
          </a:p>
          <a:p>
            <a:r>
              <a:rPr lang="es-CO" sz="1600" b="1" dirty="0">
                <a:latin typeface="Century Gothic" panose="020B0502020202020204" pitchFamily="34" charset="0"/>
              </a:rPr>
              <a:t>ACTIVADOR COGNITIVO: </a:t>
            </a:r>
            <a:r>
              <a:rPr lang="es-CO" sz="1600" dirty="0">
                <a:solidFill>
                  <a:srgbClr val="000000"/>
                </a:solidFill>
                <a:latin typeface="Century Gothic" panose="020B0502020202020204" pitchFamily="34" charset="0"/>
                <a:cs typeface="Calibri" panose="020F0502020204030204" pitchFamily="34" charset="0"/>
              </a:rPr>
              <a:t>la docente</a:t>
            </a:r>
            <a:r>
              <a:rPr lang="es-CO"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dejará unas tarjetas con adiciones y sustracciones las cuales serán resueltas por los integrantes del equipo cooperativo con el apoyo de material concreto como palos de paletas. </a:t>
            </a:r>
            <a:endParaRPr lang="es-CO" sz="1600" b="1" dirty="0">
              <a:latin typeface="Century Gothic" panose="020B0502020202020204" pitchFamily="34" charset="0"/>
            </a:endParaRPr>
          </a:p>
          <a:p>
            <a:r>
              <a:rPr lang="es-CO" sz="1600" b="1" dirty="0">
                <a:latin typeface="Century Gothic" panose="020B0502020202020204" pitchFamily="34" charset="0"/>
              </a:rPr>
              <a:t>Retroalimentación:  </a:t>
            </a:r>
            <a:r>
              <a:rPr lang="es-CO" sz="1600" dirty="0">
                <a:solidFill>
                  <a:srgbClr val="000000"/>
                </a:solidFill>
                <a:latin typeface="Century Gothic" panose="020B0502020202020204" pitchFamily="34" charset="0"/>
              </a:rPr>
              <a:t>la docente</a:t>
            </a:r>
            <a:r>
              <a:rPr lang="es-CO" sz="1600" dirty="0">
                <a:solidFill>
                  <a:srgbClr val="000000"/>
                </a:solidFill>
                <a:effectLst/>
                <a:latin typeface="Century Gothic" panose="020B0502020202020204" pitchFamily="34" charset="0"/>
                <a:ea typeface="Calibri" panose="020F0502020204030204" pitchFamily="34" charset="0"/>
              </a:rPr>
              <a:t> invita a los estudiantes a participar en equipo cooperativo en el juego interactivo: acertijos matemáticos par grado primero . </a:t>
            </a:r>
            <a:r>
              <a:rPr lang="es-CO" sz="1600" u="sng" dirty="0">
                <a:solidFill>
                  <a:srgbClr val="0000FF"/>
                </a:solidFill>
                <a:effectLst/>
                <a:latin typeface="Century Gothic" panose="020B0502020202020204" pitchFamily="34" charset="0"/>
                <a:ea typeface="Calibri" panose="020F0502020204030204" pitchFamily="34" charset="0"/>
                <a:hlinkClick r:id="rId3"/>
              </a:rPr>
              <a:t>https://wordwall.net/es/resource/7219812/acertijos-matem%C3%A1ticos-para-primer-grado</a:t>
            </a:r>
            <a:r>
              <a:rPr lang="es-CO" sz="1600" dirty="0">
                <a:solidFill>
                  <a:srgbClr val="000000"/>
                </a:solidFill>
                <a:effectLst/>
                <a:latin typeface="Century Gothic" panose="020B0502020202020204" pitchFamily="34" charset="0"/>
                <a:ea typeface="Calibri" panose="020F0502020204030204" pitchFamily="34" charset="0"/>
              </a:rPr>
              <a:t>  con el objetivo de recordar conceptos trabajados durante el desarrollo de las clases. </a:t>
            </a:r>
            <a:endParaRPr lang="es-CO" sz="1600" b="1" dirty="0">
              <a:latin typeface="Century Gothic" panose="020B0502020202020204" pitchFamily="34" charset="0"/>
            </a:endParaRPr>
          </a:p>
          <a:p>
            <a:pPr algn="just"/>
            <a:r>
              <a:rPr lang="es-CO" sz="1600" b="1" dirty="0">
                <a:latin typeface="Century Gothic" panose="020B0502020202020204" pitchFamily="34" charset="0"/>
              </a:rPr>
              <a:t>Orientación de la atención: </a:t>
            </a:r>
            <a:r>
              <a:rPr lang="es-CO" sz="1600" dirty="0">
                <a:latin typeface="Century Gothic" panose="020B0502020202020204" pitchFamily="34" charset="0"/>
                <a:cs typeface="Calibri Light" panose="020F0302020204030204" pitchFamily="34" charset="0"/>
              </a:rPr>
              <a:t>la docente</a:t>
            </a:r>
            <a:r>
              <a:rPr lang="es-CO" sz="1600" dirty="0">
                <a:effectLst/>
                <a:latin typeface="Century Gothic" panose="020B0502020202020204" pitchFamily="34" charset="0"/>
                <a:ea typeface="Times New Roman" panose="02020603050405020304" pitchFamily="18" charset="0"/>
                <a:cs typeface="Calibri Light" panose="020F0302020204030204" pitchFamily="34" charset="0"/>
              </a:rPr>
              <a:t> propone a los niños otro juego llamado: cuidado del agua </a:t>
            </a:r>
            <a:r>
              <a:rPr lang="es-CO" sz="1600" u="sng" dirty="0">
                <a:solidFill>
                  <a:srgbClr val="0000FF"/>
                </a:solidFill>
                <a:effectLst/>
                <a:latin typeface="Century Gothic" panose="020B0502020202020204" pitchFamily="34" charset="0"/>
                <a:ea typeface="Times New Roman" panose="02020603050405020304" pitchFamily="18" charset="0"/>
                <a:cs typeface="Calibri Light" panose="020F0302020204030204" pitchFamily="34" charset="0"/>
                <a:hlinkClick r:id="rId4"/>
              </a:rPr>
              <a:t>https://wordwall.net/es/resource/6060394/cuidado-del-agua</a:t>
            </a:r>
            <a:endParaRPr lang="es-CO" sz="1600" dirty="0">
              <a:effectLst/>
              <a:latin typeface="Century Gothic" panose="020B0502020202020204" pitchFamily="34" charset="0"/>
              <a:ea typeface="Times New Roman" panose="02020603050405020304" pitchFamily="18" charset="0"/>
            </a:endParaRPr>
          </a:p>
          <a:p>
            <a:r>
              <a:rPr lang="es-CO" sz="1600" dirty="0">
                <a:effectLst/>
                <a:latin typeface="Century Gothic" panose="020B0502020202020204" pitchFamily="34" charset="0"/>
                <a:ea typeface="Times New Roman" panose="02020603050405020304" pitchFamily="18" charset="0"/>
                <a:cs typeface="Calibri Light" panose="020F0302020204030204" pitchFamily="34" charset="0"/>
              </a:rPr>
              <a:t>para revisar si estamos cuidando o no el agua con el propósito de continuar relacionando el proyecto de aula: </a:t>
            </a:r>
            <a:r>
              <a:rPr lang="es-CO" sz="1600" dirty="0" err="1">
                <a:effectLst/>
                <a:latin typeface="Century Gothic" panose="020B0502020202020204" pitchFamily="34" charset="0"/>
                <a:ea typeface="Times New Roman" panose="02020603050405020304" pitchFamily="18" charset="0"/>
                <a:cs typeface="Calibri Light" panose="020F0302020204030204" pitchFamily="34" charset="0"/>
              </a:rPr>
              <a:t>speak</a:t>
            </a:r>
            <a:r>
              <a:rPr lang="es-CO" sz="1600" dirty="0">
                <a:effectLst/>
                <a:latin typeface="Century Gothic" panose="020B0502020202020204" pitchFamily="34" charset="0"/>
                <a:ea typeface="Times New Roman" panose="02020603050405020304" pitchFamily="18" charset="0"/>
                <a:cs typeface="Calibri Light" panose="020F0302020204030204" pitchFamily="34" charset="0"/>
              </a:rPr>
              <a:t> up </a:t>
            </a:r>
            <a:r>
              <a:rPr lang="es-CO" sz="1600" dirty="0" err="1">
                <a:effectLst/>
                <a:latin typeface="Century Gothic" panose="020B0502020202020204" pitchFamily="34" charset="0"/>
                <a:ea typeface="Times New Roman" panose="02020603050405020304" pitchFamily="18" charset="0"/>
                <a:cs typeface="Calibri Light" panose="020F0302020204030204" pitchFamily="34" charset="0"/>
              </a:rPr>
              <a:t>for</a:t>
            </a:r>
            <a:r>
              <a:rPr lang="es-CO" sz="1600" dirty="0">
                <a:effectLst/>
                <a:latin typeface="Century Gothic" panose="020B0502020202020204" pitchFamily="34" charset="0"/>
                <a:ea typeface="Times New Roman" panose="02020603050405020304" pitchFamily="18" charset="0"/>
                <a:cs typeface="Calibri Light" panose="020F0302020204030204" pitchFamily="34" charset="0"/>
              </a:rPr>
              <a:t> </a:t>
            </a:r>
            <a:r>
              <a:rPr lang="es-CO" sz="1600" dirty="0" err="1">
                <a:effectLst/>
                <a:latin typeface="Century Gothic" panose="020B0502020202020204" pitchFamily="34" charset="0"/>
                <a:ea typeface="Times New Roman" panose="02020603050405020304" pitchFamily="18" charset="0"/>
                <a:cs typeface="Calibri Light" panose="020F0302020204030204" pitchFamily="34" charset="0"/>
              </a:rPr>
              <a:t>the</a:t>
            </a:r>
            <a:r>
              <a:rPr lang="es-CO" sz="1600" dirty="0">
                <a:effectLst/>
                <a:latin typeface="Century Gothic" panose="020B0502020202020204" pitchFamily="34" charset="0"/>
                <a:ea typeface="Times New Roman" panose="02020603050405020304" pitchFamily="18" charset="0"/>
                <a:cs typeface="Calibri Light" panose="020F0302020204030204" pitchFamily="34" charset="0"/>
              </a:rPr>
              <a:t> future con las temáticas abordadas en la signatura. </a:t>
            </a:r>
            <a:endParaRPr lang="es-CO" sz="1600" b="1" dirty="0">
              <a:latin typeface="Century Gothic" panose="020B0502020202020204" pitchFamily="34" charset="0"/>
            </a:endParaRPr>
          </a:p>
          <a:p>
            <a:pPr algn="just">
              <a:lnSpc>
                <a:spcPct val="115000"/>
              </a:lnSpc>
            </a:pPr>
            <a:r>
              <a:rPr lang="es-CO" sz="1600" b="1" dirty="0">
                <a:latin typeface="Century Gothic" panose="020B0502020202020204" pitchFamily="34" charset="0"/>
              </a:rPr>
              <a:t>Procesamiento de la información: </a:t>
            </a:r>
            <a:r>
              <a:rPr lang="es-CO" sz="1600" dirty="0">
                <a:latin typeface="Century Gothic" panose="020B0502020202020204" pitchFamily="34" charset="0"/>
              </a:rPr>
              <a:t>después </a:t>
            </a:r>
            <a:r>
              <a:rPr lang="es-CO" sz="1600" dirty="0">
                <a:effectLst/>
                <a:latin typeface="Century Gothic" panose="020B0502020202020204" pitchFamily="34" charset="0"/>
                <a:ea typeface="Calibri" panose="020F0502020204030204" pitchFamily="34" charset="0"/>
              </a:rPr>
              <a:t> el coordinador leerá las actividades que se desarrollarán en la estación pensamiento lógico matemático que consisten resolver una situación problémica por medio de la sustracción</a:t>
            </a:r>
            <a:endParaRPr lang="es-CO" sz="1600" dirty="0">
              <a:effectLst/>
              <a:latin typeface="Century Gothic" panose="020B0502020202020204" pitchFamily="34" charset="0"/>
              <a:ea typeface="Times New Roman" panose="02020603050405020304" pitchFamily="18" charset="0"/>
            </a:endParaRPr>
          </a:p>
          <a:p>
            <a:pPr algn="just">
              <a:lnSpc>
                <a:spcPct val="115000"/>
              </a:lnSpc>
            </a:pPr>
            <a:r>
              <a:rPr lang="es-CO" sz="1600" u="sng" dirty="0">
                <a:solidFill>
                  <a:srgbClr val="0000FF"/>
                </a:solidFill>
                <a:effectLst/>
                <a:latin typeface="Century Gothic" panose="020B0502020202020204" pitchFamily="34" charset="0"/>
                <a:ea typeface="Calibri" panose="020F0502020204030204" pitchFamily="34" charset="0"/>
                <a:hlinkClick r:id="rId5"/>
              </a:rPr>
              <a:t>INTEGRATING GUIDE WEEK 5 TERM 3 FIRTS GRADE.docx</a:t>
            </a:r>
            <a:endParaRPr lang="es-CO" sz="1600" dirty="0">
              <a:effectLst/>
              <a:latin typeface="Century Gothic" panose="020B0502020202020204" pitchFamily="34" charset="0"/>
              <a:ea typeface="Times New Roman" panose="02020603050405020304" pitchFamily="18" charset="0"/>
            </a:endParaRPr>
          </a:p>
          <a:p>
            <a:r>
              <a:rPr lang="es-ES" sz="1600" b="1" dirty="0">
                <a:solidFill>
                  <a:srgbClr val="000000"/>
                </a:solidFill>
                <a:latin typeface="Century Gothic" panose="020B0502020202020204" pitchFamily="34" charset="0"/>
                <a:ea typeface="Times New Roman" panose="02020603050405020304" pitchFamily="18" charset="0"/>
              </a:rPr>
              <a:t>Lista de chequeo</a:t>
            </a:r>
            <a:r>
              <a:rPr lang="es-ES" sz="1600" b="1" dirty="0">
                <a:solidFill>
                  <a:srgbClr val="000000"/>
                </a:solidFill>
                <a:effectLst/>
                <a:latin typeface="Century Gothic" panose="020B0502020202020204" pitchFamily="34" charset="0"/>
                <a:ea typeface="Times New Roman" panose="02020603050405020304" pitchFamily="18" charset="0"/>
              </a:rPr>
              <a:t>:</a:t>
            </a:r>
            <a:r>
              <a:rPr lang="es-ES" sz="1600" dirty="0">
                <a:solidFill>
                  <a:srgbClr val="000000"/>
                </a:solidFill>
                <a:effectLst/>
                <a:latin typeface="Century Gothic" panose="020B0502020202020204" pitchFamily="34" charset="0"/>
                <a:ea typeface="Times New Roman" panose="02020603050405020304" pitchFamily="18" charset="0"/>
              </a:rPr>
              <a:t> se hará autoevaluación del ser por medio de una lista de chequeo integrada de forma física. </a:t>
            </a:r>
            <a:r>
              <a:rPr lang="es-CO" sz="1600" u="sng" dirty="0">
                <a:solidFill>
                  <a:srgbClr val="0000FF"/>
                </a:solidFill>
                <a:effectLst/>
                <a:latin typeface="Century Gothic" panose="020B0502020202020204" pitchFamily="34" charset="0"/>
                <a:ea typeface="Times New Roman" panose="02020603050405020304" pitchFamily="18" charset="0"/>
                <a:hlinkClick r:id="rId6"/>
              </a:rPr>
              <a:t>CHECKLIST.docx</a:t>
            </a:r>
            <a:endParaRPr lang="es-CO" sz="1600" b="1" dirty="0">
              <a:latin typeface="Century Gothic" panose="020B0502020202020204" pitchFamily="34" charset="0"/>
            </a:endParaRPr>
          </a:p>
          <a:p>
            <a:r>
              <a:rPr lang="es-CO" sz="1600" b="1" dirty="0">
                <a:latin typeface="Century Gothic" panose="020B0502020202020204" pitchFamily="34" charset="0"/>
              </a:rPr>
              <a:t>CIERRE </a:t>
            </a:r>
            <a:endParaRPr lang="es-CO" sz="1600" dirty="0">
              <a:latin typeface="Century Gothic" panose="020B0502020202020204" pitchFamily="34" charset="0"/>
            </a:endParaRPr>
          </a:p>
          <a:p>
            <a:r>
              <a:rPr lang="es-CO" sz="1600" b="1" dirty="0">
                <a:latin typeface="Century Gothic" panose="020B0502020202020204" pitchFamily="34" charset="0"/>
              </a:rPr>
              <a:t>Evaluación:</a:t>
            </a:r>
          </a:p>
          <a:p>
            <a:r>
              <a:rPr lang="es-CO" sz="1600" b="1" dirty="0">
                <a:latin typeface="Century Gothic" panose="020B0502020202020204" pitchFamily="34" charset="0"/>
              </a:rPr>
              <a:t> </a:t>
            </a:r>
            <a:r>
              <a:rPr lang="es-CO" sz="1600" b="1" dirty="0" err="1">
                <a:effectLst/>
                <a:latin typeface="Century Gothic" panose="020B0502020202020204" pitchFamily="34" charset="0"/>
                <a:ea typeface="Times New Roman" panose="02020603050405020304" pitchFamily="18" charset="0"/>
                <a:cs typeface="Arial" panose="020B0604020202020204" pitchFamily="34" charset="0"/>
              </a:rPr>
              <a:t>Rubric</a:t>
            </a:r>
            <a:r>
              <a:rPr lang="es-CO" sz="1600" b="1" dirty="0">
                <a:effectLst/>
                <a:latin typeface="Century Gothic" panose="020B0502020202020204" pitchFamily="34" charset="0"/>
                <a:ea typeface="Times New Roman" panose="02020603050405020304" pitchFamily="18" charset="0"/>
                <a:cs typeface="Arial" panose="020B0604020202020204" pitchFamily="34" charset="0"/>
              </a:rPr>
              <a:t>: </a:t>
            </a:r>
            <a:r>
              <a:rPr lang="es-CO" sz="1600" dirty="0">
                <a:effectLst/>
                <a:latin typeface="Century Gothic" panose="020B0502020202020204" pitchFamily="34" charset="0"/>
                <a:ea typeface="Times New Roman" panose="02020603050405020304" pitchFamily="18" charset="0"/>
                <a:cs typeface="Arial" panose="020B0604020202020204" pitchFamily="34" charset="0"/>
              </a:rPr>
              <a:t>se realizará la autoevaluación del trabajo realizado en equipos cooperativos a través de una rúbrica que estará al final de la guía integrada. La docente realizará retroalimentación al trabajo realizado para que los estudiantes realicen autoevaluación y corrijan si es necesario. </a:t>
            </a:r>
            <a:endParaRPr lang="es-CO" sz="1600" dirty="0">
              <a:latin typeface="Century Gothic" panose="020B0502020202020204" pitchFamily="34" charset="0"/>
            </a:endParaRPr>
          </a:p>
        </p:txBody>
      </p:sp>
      <p:pic>
        <p:nvPicPr>
          <p:cNvPr id="5" name="Imagen 4" descr="Logotipo, nombre de la empresa&#10;&#10;Descripción generada automáticamente">
            <a:extLst>
              <a:ext uri="{FF2B5EF4-FFF2-40B4-BE49-F238E27FC236}">
                <a16:creationId xmlns:a16="http://schemas.microsoft.com/office/drawing/2014/main" id="{32D350D9-E295-E7BF-671D-44AA03E766D6}"/>
              </a:ext>
            </a:extLst>
          </p:cNvPr>
          <p:cNvPicPr>
            <a:picLocks noChangeAspect="1"/>
          </p:cNvPicPr>
          <p:nvPr/>
        </p:nvPicPr>
        <p:blipFill>
          <a:blip r:embed="rId7"/>
          <a:stretch>
            <a:fillRect/>
          </a:stretch>
        </p:blipFill>
        <p:spPr>
          <a:xfrm>
            <a:off x="11418203" y="144923"/>
            <a:ext cx="600976" cy="959920"/>
          </a:xfrm>
          <a:prstGeom prst="rect">
            <a:avLst/>
          </a:prstGeom>
        </p:spPr>
      </p:pic>
      <p:sp>
        <p:nvSpPr>
          <p:cNvPr id="3" name="Rectángulo 2">
            <a:extLst>
              <a:ext uri="{FF2B5EF4-FFF2-40B4-BE49-F238E27FC236}">
                <a16:creationId xmlns:a16="http://schemas.microsoft.com/office/drawing/2014/main" id="{BA39BFE5-1B99-CC66-5EA6-4C198EF3B320}"/>
              </a:ext>
            </a:extLst>
          </p:cNvPr>
          <p:cNvSpPr/>
          <p:nvPr/>
        </p:nvSpPr>
        <p:spPr>
          <a:xfrm>
            <a:off x="5385078" y="408206"/>
            <a:ext cx="6033125" cy="369332"/>
          </a:xfrm>
          <a:prstGeom prst="rect">
            <a:avLst/>
          </a:prstGeom>
        </p:spPr>
        <p:txBody>
          <a:bodyPr wrap="none">
            <a:spAutoFit/>
          </a:bodyPr>
          <a:lstStyle/>
          <a:p>
            <a:pPr algn="r"/>
            <a:r>
              <a:rPr lang="es-ES" b="1" dirty="0">
                <a:solidFill>
                  <a:schemeClr val="bg1"/>
                </a:solidFill>
                <a:effectLst>
                  <a:outerShdw blurRad="38100" dist="38100" dir="2700000" algn="tl">
                    <a:srgbClr val="000000">
                      <a:alpha val="43137"/>
                    </a:srgbClr>
                  </a:outerShdw>
                </a:effectLst>
              </a:rPr>
              <a:t>“FORMANDO BUENOS CRISTIANOS Y BUENOS CIUDADANOS”</a:t>
            </a:r>
          </a:p>
        </p:txBody>
      </p:sp>
    </p:spTree>
    <p:extLst>
      <p:ext uri="{BB962C8B-B14F-4D97-AF65-F5344CB8AC3E}">
        <p14:creationId xmlns:p14="http://schemas.microsoft.com/office/powerpoint/2010/main" val="291894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descr="Logotipo, nombre de la empresa&#10;&#10;Descripción generada automáticamente">
            <a:extLst>
              <a:ext uri="{FF2B5EF4-FFF2-40B4-BE49-F238E27FC236}">
                <a16:creationId xmlns:a16="http://schemas.microsoft.com/office/drawing/2014/main" id="{D214E9F0-011A-47A1-9004-3AAD4392F4F0}"/>
              </a:ext>
            </a:extLst>
          </p:cNvPr>
          <p:cNvPicPr>
            <a:picLocks noChangeAspect="1"/>
          </p:cNvPicPr>
          <p:nvPr/>
        </p:nvPicPr>
        <p:blipFill>
          <a:blip r:embed="rId3"/>
          <a:stretch>
            <a:fillRect/>
          </a:stretch>
        </p:blipFill>
        <p:spPr>
          <a:xfrm>
            <a:off x="11591024" y="0"/>
            <a:ext cx="600976" cy="959920"/>
          </a:xfrm>
          <a:prstGeom prst="rect">
            <a:avLst/>
          </a:prstGeom>
        </p:spPr>
      </p:pic>
    </p:spTree>
    <p:extLst>
      <p:ext uri="{BB962C8B-B14F-4D97-AF65-F5344CB8AC3E}">
        <p14:creationId xmlns:p14="http://schemas.microsoft.com/office/powerpoint/2010/main" val="396627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1192</Words>
  <Application>Microsoft Office PowerPoint</Application>
  <PresentationFormat>Panorámica</PresentationFormat>
  <Paragraphs>70</Paragraphs>
  <Slides>8</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Century Gothic</vt:lpstr>
      <vt:lpstr>Comic Sans MS</vt:lpstr>
      <vt:lpstr>Tema de Office</vt:lpstr>
      <vt:lpstr>      MATH   SEMANA 5 AGOSTO 4 - 8  EJE: CONOCIENDO MI ENTORNO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Diseñador Multimedia</dc:creator>
  <cp:lastModifiedBy>DIANA FERNEY SARMIENTO GALINDO</cp:lastModifiedBy>
  <cp:revision>83</cp:revision>
  <dcterms:created xsi:type="dcterms:W3CDTF">2023-03-07T19:49:06Z</dcterms:created>
  <dcterms:modified xsi:type="dcterms:W3CDTF">2025-07-31T21:10:34Z</dcterms:modified>
</cp:coreProperties>
</file>