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7" r:id="rId5"/>
    <p:sldId id="293" r:id="rId6"/>
    <p:sldId id="279" r:id="rId7"/>
    <p:sldId id="283" r:id="rId8"/>
    <p:sldId id="282" r:id="rId9"/>
    <p:sldId id="286" r:id="rId10"/>
    <p:sldId id="288" r:id="rId11"/>
    <p:sldId id="287" r:id="rId12"/>
    <p:sldId id="289" r:id="rId13"/>
    <p:sldId id="291" r:id="rId14"/>
    <p:sldId id="290" r:id="rId15"/>
    <p:sldId id="292" r:id="rId16"/>
    <p:sldId id="285" r:id="rId17"/>
    <p:sldId id="284" r:id="rId18"/>
    <p:sldId id="296" r:id="rId19"/>
    <p:sldId id="297" r:id="rId20"/>
    <p:sldId id="298" r:id="rId21"/>
    <p:sldId id="299" r:id="rId22"/>
    <p:sldId id="300" r:id="rId23"/>
    <p:sldId id="301" r:id="rId24"/>
    <p:sldId id="262" r:id="rId2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99DE37-7068-4714-91DB-1145D6BFD5F0}" v="67" dt="2025-07-22T23:58:17.0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94" autoAdjust="0"/>
  </p:normalViewPr>
  <p:slideViewPr>
    <p:cSldViewPr snapToGrid="0">
      <p:cViewPr varScale="1">
        <p:scale>
          <a:sx n="56" d="100"/>
          <a:sy n="56" d="100"/>
        </p:scale>
        <p:origin x="1272" y="2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EFB9F1-3662-2D27-3AF3-959D192E9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4661AEE-3F4A-C4E0-A1BF-75061DB404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48EEC-965E-2EF1-FA3F-5BC28C6AC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B5080-CE1D-53B8-7EC0-D86ADFFB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66621-46F1-70AF-3E39-4937BD05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62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AB5E4-96FF-081B-8E69-7D0A436C4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2517F2D-25FF-4748-4D80-9C88379E6C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6BC2291-D50E-D307-F4F3-D0C68AB1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E407F2-EBAF-53AF-DB70-D7BE0B7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4B0CFA-4764-E6C2-DE38-8EBC76EC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682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D0B76AF-2A10-F1A4-3552-FB8C6D65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B7CB9D-5A20-6500-01F2-1145A9F517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F9309A-7A5E-7F43-DC52-0C709BBD4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0D82A6-F8FA-B55D-7E31-2EC3F242A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B38D592-F235-CAA5-FD8C-B09AE935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3788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DA1D5-AD41-7F97-AC9A-C707825E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322600-E90F-FFB0-6A2E-CE32F66CE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9C8411-4F09-9E4E-3DC6-D7E5E5FE5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2E4242-7FE6-4307-8F3E-52A0FA8C3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45890A-786E-E14A-835B-4CA17C411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553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6C65-31FF-03B6-4ECC-565C05C28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F349B1-5F62-A0F4-0C2D-3B61DD346C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FCE76F-C52C-CF44-2100-F1C56E186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9BAB72-7E22-EF7F-ED5B-1ED8D413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645BAD-6E8C-1FFE-9014-23392E45D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87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5A80FA-7BAA-4643-84CE-40450D2C8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396425-311C-0743-2380-3ED5D42627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588A81D-1273-4D4C-E4E3-F5955D30AF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722B0E-B0B9-3AD4-EBF9-FA105FB3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4D837A-BAAA-B7E2-9766-C1D6799B3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7EAC2F5-EF18-FBA4-AF53-067845E2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9386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560328-CE62-6FAB-4447-F1D2002F7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A377BE-2E10-B313-A30F-8F5D54D54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029B46-DFF9-8289-F1F7-4D016D3E2F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94A840-6202-078F-B6CA-20F7ABCB02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E20ECA0-C97D-3DDD-944A-D0A2FD556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97070A-29B8-EF1D-4CA9-F62602477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B5EDB1C-4FBC-0DFE-C2AD-810453062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752DC70-61AF-2AC6-1BBB-749641415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06478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473737-4710-2D32-B6C1-69B7CCE88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5FD91C7-6384-4AAB-1875-8C8771300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B4EF33-30B7-ABA1-7747-21DCCC95C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7651832-5C5D-D83F-B5C1-AF45E7AB3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934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5D628EA-03F0-0279-2869-248EEE85B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C3DBAD-61FD-CC6F-DA75-6ACBAE484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CA3C1DB-42EE-9FBE-B23D-AD580E7C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351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48728-C76B-0852-375D-C82EF43BD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E0A3CC-2C0F-5578-E3C3-D53BACD87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B7247C3-3B03-E1F5-46B8-8960E3C66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DF8C8-4A5F-8E71-B5A7-81B01C6A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E06CDF-EFF1-94CF-E59B-32E323AF5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22CA14-8B74-AF3D-7D8C-BC5C116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521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9404F1-2E84-A709-DDF1-EB1A72C3DF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7A849-E40F-8625-740D-26C75B7B24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33FB0C-0992-81DA-9366-EAA70611CD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75D429A-D5BE-7F2C-885A-89572BA9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FF7495D-0FD5-B487-C441-11B49D5C9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77A73F2-6C41-2D09-E5AC-15DFDFB35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537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2F5EEDF-DD3D-60C2-260D-242D5D84D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FE541D-E496-D092-DC32-349CA8C994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4EA9F1-B145-0345-FD35-A1E798A3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82041-E601-BF4D-AFF9-480FFF815E99}" type="datetimeFigureOut">
              <a:rPr lang="es-CO" smtClean="0"/>
              <a:t>27/07/2025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BF7B9F-AF7E-6752-194E-3BF3B076D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24B925-BD69-1D4B-8035-34EF1372A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40AA6-F5F9-DA45-82BE-2B09F318701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405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lhuertass_fmsnor_org/EZxsZZNPQAtIvloGQge2_Y4B4HGy0Cgw6rUCcL0fY-uloQ?e=BXUHh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hyperlink" Target="https://www.youtube.com/watch?v=VgrBj5REhvI" TargetMode="Externa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grBj5REhvI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w:/g/personal/lhuertass_fmsnor_org/EYOo5564ap1BifWU5e6sGBUBZ9l70zTNdSUYyq6WOTvQ1w?e=wbTef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DDE03CA1-6503-1A90-5127-24FEB80F2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9648" y="1293040"/>
            <a:ext cx="8365735" cy="283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ángulo 1"/>
          <p:cNvSpPr/>
          <p:nvPr/>
        </p:nvSpPr>
        <p:spPr>
          <a:xfrm>
            <a:off x="752728" y="4123262"/>
            <a:ext cx="106865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SCIENCES </a:t>
            </a:r>
            <a:b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MX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WEEK 4</a:t>
            </a:r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9AE8F7B-76DC-D996-5CE9-9AA233880D18}"/>
              </a:ext>
            </a:extLst>
          </p:cNvPr>
          <p:cNvSpPr txBox="1"/>
          <p:nvPr/>
        </p:nvSpPr>
        <p:spPr>
          <a:xfrm>
            <a:off x="3822700" y="399841"/>
            <a:ext cx="7524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“FORMANDO BUENOS CRISTIANOS Y BUENOS CIUDADANOS”</a:t>
            </a:r>
          </a:p>
        </p:txBody>
      </p:sp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65E014E7-C3B1-5B55-9815-D371D9D207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6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E96F90F-C3C3-1A9E-78C8-DF8120D58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57" y="1192057"/>
            <a:ext cx="9749285" cy="481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9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nea en el tiempo2">
            <a:extLst>
              <a:ext uri="{FF2B5EF4-FFF2-40B4-BE49-F238E27FC236}">
                <a16:creationId xmlns:a16="http://schemas.microsoft.com/office/drawing/2014/main" id="{E13A40DB-BD0D-1712-88A2-280557C384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69" b="17906"/>
          <a:stretch>
            <a:fillRect/>
          </a:stretch>
        </p:blipFill>
        <p:spPr bwMode="auto">
          <a:xfrm>
            <a:off x="2076091" y="1032321"/>
            <a:ext cx="8913962" cy="479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7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08EB2F1-3AF9-2492-C257-66ACA6922EE8}"/>
              </a:ext>
            </a:extLst>
          </p:cNvPr>
          <p:cNvSpPr txBox="1"/>
          <p:nvPr/>
        </p:nvSpPr>
        <p:spPr>
          <a:xfrm>
            <a:off x="1186131" y="1218601"/>
            <a:ext cx="10338759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es-CO" sz="3200" b="1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Activities</a:t>
            </a:r>
            <a:r>
              <a:rPr lang="es-CO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CO" sz="3200" b="1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execution</a:t>
            </a:r>
            <a:r>
              <a:rPr lang="es-CO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:</a:t>
            </a:r>
            <a:r>
              <a:rPr lang="es-CO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La docente proyecta frases y pasa al tablero a estudiantes para que la</a:t>
            </a:r>
          </a:p>
          <a:p>
            <a:pPr algn="l">
              <a:buNone/>
            </a:pPr>
            <a:r>
              <a:rPr lang="es-CO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completen en inglés: </a:t>
            </a:r>
          </a:p>
          <a:p>
            <a:pPr algn="l">
              <a:buNone/>
            </a:pPr>
            <a:endParaRPr lang="es-CO" sz="3200" dirty="0">
              <a:solidFill>
                <a:srgbClr val="000000"/>
              </a:solidFill>
              <a:latin typeface="Century Gothic" panose="020B0502020202020204" pitchFamily="34" charset="0"/>
            </a:endParaRPr>
          </a:p>
          <a:p>
            <a:pPr algn="l">
              <a:buNone/>
            </a:pP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Example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:</a:t>
            </a:r>
          </a:p>
          <a:p>
            <a:pPr algn="l">
              <a:buNone/>
            </a:pP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“In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past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, I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used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horse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.”</a:t>
            </a:r>
          </a:p>
          <a:p>
            <a:pPr algn="l">
              <a:buNone/>
            </a:pP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“In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present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, I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ride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a bus.”</a:t>
            </a:r>
          </a:p>
          <a:p>
            <a:pPr algn="l"/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“In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the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future, I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will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fly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a </a:t>
            </a:r>
            <a:r>
              <a:rPr lang="es-CO" sz="3200" b="0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rocket</a:t>
            </a:r>
            <a:r>
              <a:rPr lang="es-CO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42532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uadroTexto 15">
            <a:extLst>
              <a:ext uri="{FF2B5EF4-FFF2-40B4-BE49-F238E27FC236}">
                <a16:creationId xmlns:a16="http://schemas.microsoft.com/office/drawing/2014/main" id="{2ADEDC62-ED23-AF2A-9231-97724EA9033E}"/>
              </a:ext>
            </a:extLst>
          </p:cNvPr>
          <p:cNvSpPr txBox="1"/>
          <p:nvPr/>
        </p:nvSpPr>
        <p:spPr>
          <a:xfrm>
            <a:off x="2139351" y="1209136"/>
            <a:ext cx="9144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CONCEPT TO WRITE IN YOURS NOTEBOOKS: </a:t>
            </a:r>
            <a:endParaRPr lang="es-CO" sz="3200" dirty="0">
              <a:solidFill>
                <a:srgbClr val="00206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CE5F333-B962-8FB3-3B20-B8AF5D1B02A0}"/>
              </a:ext>
            </a:extLst>
          </p:cNvPr>
          <p:cNvSpPr txBox="1"/>
          <p:nvPr/>
        </p:nvSpPr>
        <p:spPr>
          <a:xfrm>
            <a:off x="841075" y="1924768"/>
            <a:ext cx="1023524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Century Gothic" panose="020B0502020202020204" pitchFamily="34" charset="0"/>
              </a:rPr>
              <a:t>El </a:t>
            </a:r>
            <a:r>
              <a:rPr lang="es-MX" sz="2800" dirty="0" err="1">
                <a:latin typeface="Century Gothic" panose="020B0502020202020204" pitchFamily="34" charset="0"/>
              </a:rPr>
              <a:t>transport</a:t>
            </a:r>
            <a:r>
              <a:rPr lang="es-MX" sz="2800" dirty="0">
                <a:latin typeface="Century Gothic" panose="020B0502020202020204" pitchFamily="34" charset="0"/>
              </a:rPr>
              <a:t> ha cambiado con el paso del time: </a:t>
            </a:r>
            <a:r>
              <a:rPr lang="es-MX" sz="2800" dirty="0" err="1">
                <a:latin typeface="Century Gothic" panose="020B0502020202020204" pitchFamily="34" charset="0"/>
              </a:rPr>
              <a:t>before</a:t>
            </a:r>
            <a:r>
              <a:rPr lang="es-MX" sz="2800" dirty="0">
                <a:latin typeface="Century Gothic" panose="020B0502020202020204" pitchFamily="34" charset="0"/>
              </a:rPr>
              <a:t> se caminaba o usaban </a:t>
            </a:r>
            <a:r>
              <a:rPr lang="es-MX" sz="2800" dirty="0" err="1">
                <a:latin typeface="Century Gothic" panose="020B0502020202020204" pitchFamily="34" charset="0"/>
              </a:rPr>
              <a:t>animals</a:t>
            </a:r>
            <a:r>
              <a:rPr lang="es-MX" sz="2800" dirty="0">
                <a:latin typeface="Century Gothic" panose="020B0502020202020204" pitchFamily="34" charset="0"/>
              </a:rPr>
              <a:t>, </a:t>
            </a:r>
            <a:r>
              <a:rPr lang="es-MX" sz="2800" dirty="0" err="1">
                <a:latin typeface="Century Gothic" panose="020B0502020202020204" pitchFamily="34" charset="0"/>
              </a:rPr>
              <a:t>now</a:t>
            </a:r>
            <a:r>
              <a:rPr lang="es-MX" sz="2800" dirty="0">
                <a:latin typeface="Century Gothic" panose="020B0502020202020204" pitchFamily="34" charset="0"/>
              </a:rPr>
              <a:t> usamos cars y </a:t>
            </a:r>
            <a:r>
              <a:rPr lang="es-MX" sz="2800" dirty="0" err="1">
                <a:latin typeface="Century Gothic" panose="020B0502020202020204" pitchFamily="34" charset="0"/>
              </a:rPr>
              <a:t>trains</a:t>
            </a:r>
            <a:r>
              <a:rPr lang="es-MX" sz="2800" dirty="0">
                <a:latin typeface="Century Gothic" panose="020B0502020202020204" pitchFamily="34" charset="0"/>
              </a:rPr>
              <a:t>, y en el future podremos usar </a:t>
            </a:r>
            <a:r>
              <a:rPr lang="es-MX" sz="2800" dirty="0" err="1">
                <a:latin typeface="Century Gothic" panose="020B0502020202020204" pitchFamily="34" charset="0"/>
              </a:rPr>
              <a:t>rockets</a:t>
            </a:r>
            <a:r>
              <a:rPr lang="es-MX" sz="2800" dirty="0">
                <a:latin typeface="Century Gothic" panose="020B0502020202020204" pitchFamily="34" charset="0"/>
              </a:rPr>
              <a:t>.</a:t>
            </a:r>
          </a:p>
          <a:p>
            <a:endParaRPr lang="es-MX" sz="2800" dirty="0">
              <a:latin typeface="Century Gothic" panose="020B0502020202020204" pitchFamily="34" charset="0"/>
            </a:endParaRPr>
          </a:p>
          <a:p>
            <a:pPr algn="ctr"/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Notebook </a:t>
            </a:r>
            <a:r>
              <a:rPr lang="es-MX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activity</a:t>
            </a:r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: “</a:t>
            </a:r>
            <a:r>
              <a:rPr lang="es-MX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My</a:t>
            </a:r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transport</a:t>
            </a:r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of</a:t>
            </a:r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 err="1">
                <a:solidFill>
                  <a:srgbClr val="0070C0"/>
                </a:solidFill>
                <a:latin typeface="Century Gothic" panose="020B0502020202020204" pitchFamily="34" charset="0"/>
              </a:rPr>
              <a:t>the</a:t>
            </a:r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 future”</a:t>
            </a:r>
            <a:endParaRPr lang="es-MX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MX" sz="2800" b="1" dirty="0">
                <a:latin typeface="Century Gothic" panose="020B0502020202020204" pitchFamily="34" charset="0"/>
              </a:rPr>
              <a:t>-Cada </a:t>
            </a:r>
            <a:r>
              <a:rPr lang="es-MX" sz="2800" b="1" dirty="0" err="1">
                <a:latin typeface="Century Gothic" panose="020B0502020202020204" pitchFamily="34" charset="0"/>
              </a:rPr>
              <a:t>student</a:t>
            </a:r>
            <a:r>
              <a:rPr lang="es-MX" sz="2800" b="1" dirty="0">
                <a:latin typeface="Century Gothic" panose="020B0502020202020204" pitchFamily="34" charset="0"/>
              </a:rPr>
              <a:t> dibuja su idea de un </a:t>
            </a:r>
            <a:r>
              <a:rPr lang="es-MX" sz="2800" b="1" dirty="0" err="1">
                <a:latin typeface="Century Gothic" panose="020B0502020202020204" pitchFamily="34" charset="0"/>
              </a:rPr>
              <a:t>transport</a:t>
            </a:r>
            <a:r>
              <a:rPr lang="es-MX" sz="2800" b="1" dirty="0">
                <a:latin typeface="Century Gothic" panose="020B0502020202020204" pitchFamily="34" charset="0"/>
              </a:rPr>
              <a:t> del future, y le asigna un nombre, debajo del dibujo debe escribir “</a:t>
            </a:r>
            <a:r>
              <a:rPr lang="es-MX" sz="2800" b="1" dirty="0" err="1">
                <a:latin typeface="Century Gothic" panose="020B0502020202020204" pitchFamily="34" charset="0"/>
              </a:rPr>
              <a:t>My</a:t>
            </a:r>
            <a:r>
              <a:rPr lang="es-MX" sz="2800" b="1" dirty="0">
                <a:latin typeface="Century Gothic" panose="020B0502020202020204" pitchFamily="34" charset="0"/>
              </a:rPr>
              <a:t> future </a:t>
            </a:r>
            <a:r>
              <a:rPr lang="es-MX" sz="2800" b="1" dirty="0" err="1">
                <a:latin typeface="Century Gothic" panose="020B0502020202020204" pitchFamily="34" charset="0"/>
              </a:rPr>
              <a:t>transport</a:t>
            </a:r>
            <a:r>
              <a:rPr lang="es-MX" sz="2800" b="1" dirty="0">
                <a:latin typeface="Century Gothic" panose="020B0502020202020204" pitchFamily="34" charset="0"/>
              </a:rPr>
              <a:t> </a:t>
            </a:r>
            <a:r>
              <a:rPr lang="es-MX" sz="2800" b="1" dirty="0" err="1">
                <a:latin typeface="Century Gothic" panose="020B0502020202020204" pitchFamily="34" charset="0"/>
              </a:rPr>
              <a:t>is</a:t>
            </a:r>
            <a:r>
              <a:rPr lang="es-MX" sz="2800" b="1" dirty="0">
                <a:latin typeface="Century Gothic" panose="020B0502020202020204" pitchFamily="34" charset="0"/>
              </a:rPr>
              <a:t> a ________.”</a:t>
            </a:r>
          </a:p>
          <a:p>
            <a:pPr algn="l">
              <a:buNone/>
            </a:pPr>
            <a:endParaRPr lang="es-CO" sz="40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7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25DDC-7887-2003-6EB0-5C2F740FA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05209439-591F-2096-2596-7D0941CEA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C0CF5FB-EDE7-890D-056B-90C9CEEAE8F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5841A060-E857-9B0E-1C33-D87FDBEBEFA1}"/>
              </a:ext>
            </a:extLst>
          </p:cNvPr>
          <p:cNvSpPr txBox="1"/>
          <p:nvPr/>
        </p:nvSpPr>
        <p:spPr>
          <a:xfrm>
            <a:off x="1263052" y="1194969"/>
            <a:ext cx="9665896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FEEDBACK:(5 min): 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Se les realiza preguntas como: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¿Qué transporte se usaba </a:t>
            </a:r>
            <a:r>
              <a:rPr lang="es-MX" sz="2400" dirty="0" err="1">
                <a:latin typeface="Century Gothic" panose="020B0502020202020204" pitchFamily="34" charset="0"/>
              </a:rPr>
              <a:t>before</a:t>
            </a:r>
            <a:r>
              <a:rPr lang="es-MX" sz="2400" dirty="0">
                <a:latin typeface="Century Gothic" panose="020B0502020202020204" pitchFamily="34" charset="0"/>
              </a:rPr>
              <a:t>?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¿Cómo te transportas </a:t>
            </a:r>
            <a:r>
              <a:rPr lang="es-MX" sz="2400" dirty="0" err="1">
                <a:latin typeface="Century Gothic" panose="020B0502020202020204" pitchFamily="34" charset="0"/>
              </a:rPr>
              <a:t>today</a:t>
            </a:r>
            <a:r>
              <a:rPr lang="es-MX" sz="2400" dirty="0">
                <a:latin typeface="Century Gothic" panose="020B0502020202020204" pitchFamily="34" charset="0"/>
              </a:rPr>
              <a:t>?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¿Cómo crees que viajaremos en el future?</a:t>
            </a:r>
          </a:p>
          <a:p>
            <a:endParaRPr lang="es-MX" sz="2400" dirty="0">
              <a:latin typeface="Century Gothic" panose="020B0502020202020204" pitchFamily="34" charset="0"/>
            </a:endParaRPr>
          </a:p>
          <a:p>
            <a:r>
              <a:rPr lang="es-MX" sz="2400" b="1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CLOSING – I MAKE SENSE:</a:t>
            </a:r>
            <a:endParaRPr lang="es-MX" sz="240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MX" sz="2400" dirty="0">
                <a:latin typeface="Century Gothic" panose="020B0502020202020204" pitchFamily="34" charset="0"/>
              </a:rPr>
              <a:t>Realizamos asamblea y en círculo cada niño completa la frase en voz alta con ayuda de la docente "Hoy aprendí que antes usaban ______ (</a:t>
            </a:r>
            <a:r>
              <a:rPr lang="es-MX" sz="2400" dirty="0" err="1">
                <a:latin typeface="Century Gothic" panose="020B0502020202020204" pitchFamily="34" charset="0"/>
              </a:rPr>
              <a:t>horse</a:t>
            </a:r>
            <a:r>
              <a:rPr lang="es-MX" sz="2400" dirty="0">
                <a:latin typeface="Century Gothic" panose="020B0502020202020204" pitchFamily="34" charset="0"/>
              </a:rPr>
              <a:t>) y ahora usamos ______ (car / bus). En el futuro usaré ______ (</a:t>
            </a:r>
            <a:r>
              <a:rPr lang="es-MX" sz="2400" dirty="0" err="1">
                <a:latin typeface="Century Gothic" panose="020B0502020202020204" pitchFamily="34" charset="0"/>
              </a:rPr>
              <a:t>rocket</a:t>
            </a:r>
            <a:r>
              <a:rPr lang="es-MX" sz="2400" dirty="0">
                <a:latin typeface="Century Gothic" panose="020B0502020202020204" pitchFamily="34" charset="0"/>
              </a:rPr>
              <a:t> / </a:t>
            </a:r>
            <a:r>
              <a:rPr lang="es-MX" sz="2400" dirty="0" err="1">
                <a:latin typeface="Century Gothic" panose="020B0502020202020204" pitchFamily="34" charset="0"/>
              </a:rPr>
              <a:t>flying</a:t>
            </a:r>
            <a:r>
              <a:rPr lang="es-MX" sz="2400" dirty="0">
                <a:latin typeface="Century Gothic" panose="020B0502020202020204" pitchFamily="34" charset="0"/>
              </a:rPr>
              <a:t> car)."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sz="3600" dirty="0">
              <a:solidFill>
                <a:srgbClr val="002060"/>
              </a:solidFill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O" sz="28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81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D828DB-29BF-BD18-5E2E-39EA44B1A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443E82A4-15D0-7078-F935-8436C7D08469}"/>
              </a:ext>
            </a:extLst>
          </p:cNvPr>
          <p:cNvSpPr/>
          <p:nvPr/>
        </p:nvSpPr>
        <p:spPr>
          <a:xfrm>
            <a:off x="942509" y="2136338"/>
            <a:ext cx="106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2 Y 3</a:t>
            </a:r>
            <a:endParaRPr lang="es-E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799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0E4E2-686D-89BC-B3CC-3D869DDAF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686D0C2D-327F-D02E-6F99-4388B0FFB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87DF92F-51AA-A8FF-7292-090F753D2A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FFE56C0-C965-1471-CE13-F1D53E9093DA}"/>
              </a:ext>
            </a:extLst>
          </p:cNvPr>
          <p:cNvSpPr txBox="1"/>
          <p:nvPr/>
        </p:nvSpPr>
        <p:spPr>
          <a:xfrm>
            <a:off x="851139" y="1905506"/>
            <a:ext cx="106245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36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AXIS: EXPLORING MY SURROUNDINGS</a:t>
            </a:r>
          </a:p>
          <a:p>
            <a:pPr algn="just">
              <a:buNone/>
            </a:pPr>
            <a:r>
              <a:rPr lang="es-MX" sz="3600" dirty="0">
                <a:latin typeface="Century Gothic" panose="020B0502020202020204" pitchFamily="34" charset="0"/>
              </a:rPr>
              <a:t>Desarrollo mi </a:t>
            </a:r>
            <a:r>
              <a:rPr lang="es-MX" sz="3600" dirty="0" err="1">
                <a:latin typeface="Century Gothic" panose="020B0502020202020204" pitchFamily="34" charset="0"/>
              </a:rPr>
              <a:t>critical</a:t>
            </a:r>
            <a:r>
              <a:rPr lang="es-MX" sz="3600" dirty="0">
                <a:latin typeface="Century Gothic" panose="020B0502020202020204" pitchFamily="34" charset="0"/>
              </a:rPr>
              <a:t> </a:t>
            </a:r>
            <a:r>
              <a:rPr lang="es-MX" sz="3600" dirty="0" err="1">
                <a:latin typeface="Century Gothic" panose="020B0502020202020204" pitchFamily="34" charset="0"/>
              </a:rPr>
              <a:t>thinking</a:t>
            </a:r>
            <a:r>
              <a:rPr lang="es-MX" sz="3600" dirty="0">
                <a:latin typeface="Century Gothic" panose="020B0502020202020204" pitchFamily="34" charset="0"/>
              </a:rPr>
              <a:t> cuando participo en </a:t>
            </a:r>
            <a:r>
              <a:rPr lang="es-MX" sz="3600" dirty="0" err="1">
                <a:latin typeface="Century Gothic" panose="020B0502020202020204" pitchFamily="34" charset="0"/>
              </a:rPr>
              <a:t>integrated</a:t>
            </a:r>
            <a:r>
              <a:rPr lang="es-MX" sz="3600" dirty="0">
                <a:latin typeface="Century Gothic" panose="020B0502020202020204" pitchFamily="34" charset="0"/>
              </a:rPr>
              <a:t> </a:t>
            </a:r>
            <a:r>
              <a:rPr lang="es-MX" sz="3600" dirty="0" err="1">
                <a:latin typeface="Century Gothic" panose="020B0502020202020204" pitchFamily="34" charset="0"/>
              </a:rPr>
              <a:t>activities</a:t>
            </a:r>
            <a:r>
              <a:rPr lang="es-MX" sz="3600" dirty="0">
                <a:latin typeface="Century Gothic" panose="020B0502020202020204" pitchFamily="34" charset="0"/>
              </a:rPr>
              <a:t> que mezclan diferentes </a:t>
            </a:r>
            <a:r>
              <a:rPr lang="es-MX" sz="3600" dirty="0" err="1">
                <a:latin typeface="Century Gothic" panose="020B0502020202020204" pitchFamily="34" charset="0"/>
              </a:rPr>
              <a:t>subjects</a:t>
            </a:r>
            <a:r>
              <a:rPr lang="es-MX" sz="3600" dirty="0">
                <a:latin typeface="Century Gothic" panose="020B0502020202020204" pitchFamily="34" charset="0"/>
              </a:rPr>
              <a:t>. Analizo situaciones del </a:t>
            </a:r>
            <a:r>
              <a:rPr lang="es-MX" sz="3600" dirty="0" err="1">
                <a:latin typeface="Century Gothic" panose="020B0502020202020204" pitchFamily="34" charset="0"/>
              </a:rPr>
              <a:t>environment</a:t>
            </a:r>
            <a:r>
              <a:rPr lang="es-MX" sz="3600" dirty="0">
                <a:latin typeface="Century Gothic" panose="020B0502020202020204" pitchFamily="34" charset="0"/>
              </a:rPr>
              <a:t> y propongo creative </a:t>
            </a:r>
            <a:r>
              <a:rPr lang="es-MX" sz="3600" dirty="0" err="1">
                <a:latin typeface="Century Gothic" panose="020B0502020202020204" pitchFamily="34" charset="0"/>
              </a:rPr>
              <a:t>solutions</a:t>
            </a:r>
            <a:r>
              <a:rPr lang="es-MX" sz="3600" dirty="0">
                <a:latin typeface="Century Gothic" panose="020B0502020202020204" pitchFamily="34" charset="0"/>
              </a:rPr>
              <a:t> para cuidar nuestro suelo.</a:t>
            </a:r>
            <a:endParaRPr lang="es-MX" sz="9600" b="0" i="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7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9EB45-4214-982C-89CB-C1B4140D0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69B6936C-CFCF-93DF-1E7D-BC0FC4F62C3B}"/>
              </a:ext>
            </a:extLst>
          </p:cNvPr>
          <p:cNvSpPr txBox="1"/>
          <p:nvPr/>
        </p:nvSpPr>
        <p:spPr>
          <a:xfrm>
            <a:off x="4067356" y="971273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COGNITIVE ACTIVATOR:</a:t>
            </a:r>
            <a:endParaRPr lang="es-CO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75D4732-7922-EFAB-6DFD-21C66C53875F}"/>
              </a:ext>
            </a:extLst>
          </p:cNvPr>
          <p:cNvSpPr txBox="1"/>
          <p:nvPr/>
        </p:nvSpPr>
        <p:spPr>
          <a:xfrm>
            <a:off x="632604" y="1684274"/>
            <a:ext cx="1115108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800" dirty="0">
                <a:latin typeface="Century Gothic" panose="020B0502020202020204" pitchFamily="34" charset="0"/>
              </a:rPr>
              <a:t>Activar saberes previos e introducir el concepto de cambio (</a:t>
            </a:r>
            <a:r>
              <a:rPr lang="es-MX" sz="2800" dirty="0" err="1">
                <a:latin typeface="Century Gothic" panose="020B0502020202020204" pitchFamily="34" charset="0"/>
              </a:rPr>
              <a:t>change</a:t>
            </a:r>
            <a:r>
              <a:rPr lang="es-MX" sz="2800" dirty="0">
                <a:latin typeface="Century Gothic" panose="020B0502020202020204" pitchFamily="34" charset="0"/>
              </a:rPr>
              <a:t>) y paso del tiempo (time).</a:t>
            </a:r>
          </a:p>
          <a:p>
            <a:endParaRPr lang="es-MX" sz="2800" dirty="0">
              <a:latin typeface="Century Gothic" panose="020B0502020202020204" pitchFamily="34" charset="0"/>
            </a:endParaRPr>
          </a:p>
          <a:p>
            <a:r>
              <a:rPr lang="es-MX" sz="28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Conversación guiada:</a:t>
            </a:r>
            <a:endParaRPr lang="es-MX" sz="28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MX" sz="2800" dirty="0">
                <a:latin typeface="Century Gothic" panose="020B0502020202020204" pitchFamily="34" charset="0"/>
              </a:rPr>
              <a:t>¿Qué son los transportes (</a:t>
            </a:r>
            <a:r>
              <a:rPr lang="es-MX" sz="2800" dirty="0" err="1">
                <a:latin typeface="Century Gothic" panose="020B0502020202020204" pitchFamily="34" charset="0"/>
              </a:rPr>
              <a:t>transports</a:t>
            </a:r>
            <a:r>
              <a:rPr lang="es-MX" sz="2800" dirty="0">
                <a:latin typeface="Century Gothic" panose="020B0502020202020204" pitchFamily="34" charset="0"/>
              </a:rPr>
              <a:t>)?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¿Cuáles conocen?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¿Cómo se movían las personas antes (</a:t>
            </a:r>
            <a:r>
              <a:rPr lang="es-MX" sz="2800" dirty="0" err="1">
                <a:latin typeface="Century Gothic" panose="020B0502020202020204" pitchFamily="34" charset="0"/>
              </a:rPr>
              <a:t>before</a:t>
            </a:r>
            <a:r>
              <a:rPr lang="es-MX" sz="2800" dirty="0">
                <a:latin typeface="Century Gothic" panose="020B0502020202020204" pitchFamily="34" charset="0"/>
              </a:rPr>
              <a:t>)?</a:t>
            </a:r>
          </a:p>
          <a:p>
            <a:r>
              <a:rPr lang="es-MX" sz="2800" dirty="0">
                <a:latin typeface="Century Gothic" panose="020B0502020202020204" pitchFamily="34" charset="0"/>
              </a:rPr>
              <a:t>¿Cómo nos movemos ahora (</a:t>
            </a:r>
            <a:r>
              <a:rPr lang="es-MX" sz="2800" dirty="0" err="1">
                <a:latin typeface="Century Gothic" panose="020B0502020202020204" pitchFamily="34" charset="0"/>
              </a:rPr>
              <a:t>now</a:t>
            </a:r>
            <a:r>
              <a:rPr lang="es-MX" sz="2800" dirty="0">
                <a:latin typeface="Century Gothic" panose="020B0502020202020204" pitchFamily="34" charset="0"/>
              </a:rPr>
              <a:t>)?</a:t>
            </a:r>
          </a:p>
          <a:p>
            <a:pPr algn="ctr"/>
            <a:endParaRPr lang="es-MX" sz="40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71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úsica de Fondo Instrumental Inspiradora - Música para Videos">
            <a:hlinkClick r:id="" action="ppaction://media"/>
            <a:extLst>
              <a:ext uri="{FF2B5EF4-FFF2-40B4-BE49-F238E27FC236}">
                <a16:creationId xmlns:a16="http://schemas.microsoft.com/office/drawing/2014/main" id="{F2C4B546-A682-D8A3-0094-65430FBAE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913" y="5315310"/>
            <a:ext cx="609600" cy="609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B6F318-6588-D4F5-50F4-3CED9A9D012A}"/>
              </a:ext>
            </a:extLst>
          </p:cNvPr>
          <p:cNvSpPr txBox="1"/>
          <p:nvPr/>
        </p:nvSpPr>
        <p:spPr>
          <a:xfrm>
            <a:off x="4136367" y="891190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DEVELOPMENT – I BUILD:</a:t>
            </a: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5FEDED4-B317-4D39-B36D-ADBCBE41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98" y="1685018"/>
            <a:ext cx="10455215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CO" sz="2400" b="1" dirty="0" err="1">
                <a:solidFill>
                  <a:srgbClr val="002060"/>
                </a:solidFill>
                <a:latin typeface="Roboto" panose="02000000000000000000" pitchFamily="2" charset="0"/>
              </a:rPr>
              <a:t>Teacher</a:t>
            </a:r>
            <a:r>
              <a:rPr lang="es-CO" sz="2400" b="1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es-CO" sz="2400" b="1" dirty="0" err="1">
                <a:solidFill>
                  <a:srgbClr val="002060"/>
                </a:solidFill>
                <a:latin typeface="Roboto" panose="02000000000000000000" pitchFamily="2" charset="0"/>
              </a:rPr>
              <a:t>explanation</a:t>
            </a:r>
            <a:r>
              <a:rPr lang="es-CO" sz="2400" b="1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es-MX" sz="2400" dirty="0">
                <a:latin typeface="Century Gothic" panose="020B0502020202020204" pitchFamily="34" charset="0"/>
              </a:rPr>
              <a:t>La docente presenta un video sobre la evolución del transporte (</a:t>
            </a:r>
            <a:r>
              <a:rPr lang="es-MX" sz="2400" dirty="0" err="1">
                <a:latin typeface="Century Gothic" panose="020B0502020202020204" pitchFamily="34" charset="0"/>
              </a:rPr>
              <a:t>evolution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r>
              <a:rPr lang="es-MX" sz="2400" dirty="0" err="1">
                <a:latin typeface="Century Gothic" panose="020B0502020202020204" pitchFamily="34" charset="0"/>
              </a:rPr>
              <a:t>of</a:t>
            </a:r>
            <a:r>
              <a:rPr lang="es-MX" sz="2400" dirty="0">
                <a:latin typeface="Century Gothic" panose="020B0502020202020204" pitchFamily="34" charset="0"/>
              </a:rPr>
              <a:t> </a:t>
            </a:r>
            <a:r>
              <a:rPr lang="es-MX" sz="2400" dirty="0" err="1">
                <a:latin typeface="Century Gothic" panose="020B0502020202020204" pitchFamily="34" charset="0"/>
              </a:rPr>
              <a:t>transport</a:t>
            </a:r>
            <a:r>
              <a:rPr lang="es-MX" sz="2400" dirty="0">
                <a:latin typeface="Century Gothic" panose="020B0502020202020204" pitchFamily="34" charset="0"/>
              </a:rPr>
              <a:t>) desde tiempos antiguos hasta hoy.</a:t>
            </a:r>
          </a:p>
          <a:p>
            <a:endParaRPr lang="es-MX" sz="24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MX" sz="2400" dirty="0">
                <a:solidFill>
                  <a:srgbClr val="0070C0"/>
                </a:solidFill>
                <a:latin typeface="Century Gothic" panose="020B0502020202020204" pitchFamily="34" charset="0"/>
              </a:rPr>
              <a:t>Durante el video se hace pausa para preguntas y retroalimentación: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¿Cuál fue el primer medio que apareció?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¿Cómo cambió la forma de moverse con el paso del tiempo (time)?</a:t>
            </a:r>
          </a:p>
          <a:p>
            <a:r>
              <a:rPr lang="es-MX" sz="2400" dirty="0">
                <a:latin typeface="Century Gothic" panose="020B0502020202020204" pitchFamily="34" charset="0"/>
              </a:rPr>
              <a:t>¿Qué transporte es más rápido (</a:t>
            </a:r>
            <a:r>
              <a:rPr lang="es-MX" sz="2400" dirty="0" err="1">
                <a:latin typeface="Century Gothic" panose="020B0502020202020204" pitchFamily="34" charset="0"/>
              </a:rPr>
              <a:t>fast</a:t>
            </a:r>
            <a:r>
              <a:rPr lang="es-MX" sz="2400" dirty="0">
                <a:latin typeface="Century Gothic" panose="020B0502020202020204" pitchFamily="34" charset="0"/>
              </a:rPr>
              <a:t>)?</a:t>
            </a:r>
          </a:p>
          <a:p>
            <a:pPr algn="just"/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4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FDE2B065-CE90-73FD-D2AA-926CA069AE93}"/>
              </a:ext>
            </a:extLst>
          </p:cNvPr>
          <p:cNvSpPr txBox="1"/>
          <p:nvPr/>
        </p:nvSpPr>
        <p:spPr>
          <a:xfrm>
            <a:off x="500332" y="1166842"/>
            <a:ext cx="1142137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3200" b="1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Activities</a:t>
            </a:r>
            <a:r>
              <a:rPr lang="es-MX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MX" sz="3200" b="1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execution</a:t>
            </a:r>
            <a:r>
              <a:rPr lang="es-MX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: 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entrega los materiales correspondientes al trabajo cooperativo que harán por estaciones con la </a:t>
            </a:r>
            <a:r>
              <a:rPr lang="es-MX" sz="3200" b="0" i="0" dirty="0" err="1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guia</a:t>
            </a:r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integrada. </a:t>
            </a:r>
            <a:r>
              <a:rPr lang="es-MX" sz="3200" b="0" i="0" u="none" strike="noStrike" dirty="0">
                <a:solidFill>
                  <a:srgbClr val="2196F3"/>
                </a:solidFill>
                <a:effectLst/>
                <a:latin typeface="Century Gothic" panose="020B0502020202020204" pitchFamily="34" charset="0"/>
                <a:hlinkClick r:id="rId2"/>
              </a:rPr>
              <a:t>INTEGRATING GUIDE TERCER PERIODO.docx</a:t>
            </a:r>
            <a:endParaRPr lang="es-MX" sz="3200" b="0" i="0" u="none" strike="noStrike" dirty="0">
              <a:solidFill>
                <a:srgbClr val="2196F3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buNone/>
            </a:pPr>
            <a:endParaRPr lang="es-MX" sz="3200" b="0" i="0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algn="just">
              <a:buNone/>
            </a:pPr>
            <a:r>
              <a:rPr lang="es-MX" sz="3200" b="1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Information</a:t>
            </a:r>
            <a:r>
              <a:rPr lang="es-MX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 </a:t>
            </a:r>
            <a:r>
              <a:rPr lang="es-MX" sz="3200" b="1" i="0" dirty="0" err="1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processing</a:t>
            </a:r>
            <a:r>
              <a:rPr lang="es-MX" sz="3200" b="1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:</a:t>
            </a:r>
            <a:r>
              <a:rPr lang="es-MX" sz="3200" b="0" i="0" dirty="0">
                <a:solidFill>
                  <a:srgbClr val="0070C0"/>
                </a:solidFill>
                <a:effectLst/>
                <a:latin typeface="Century Gothic" panose="020B0502020202020204" pitchFamily="34" charset="0"/>
              </a:rPr>
              <a:t> </a:t>
            </a:r>
          </a:p>
          <a:p>
            <a:pPr algn="just"/>
            <a:r>
              <a:rPr lang="es-MX" sz="32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 verifica el cumplimiento de las actividades, el aprendizaje y la participación de todos en la realización de la guía integrada.</a:t>
            </a:r>
          </a:p>
        </p:txBody>
      </p:sp>
    </p:spTree>
    <p:extLst>
      <p:ext uri="{BB962C8B-B14F-4D97-AF65-F5344CB8AC3E}">
        <p14:creationId xmlns:p14="http://schemas.microsoft.com/office/powerpoint/2010/main" val="130322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CA08786-9D15-C311-033D-FBBCB9442EF0}"/>
              </a:ext>
            </a:extLst>
          </p:cNvPr>
          <p:cNvSpPr/>
          <p:nvPr/>
        </p:nvSpPr>
        <p:spPr>
          <a:xfrm>
            <a:off x="942509" y="2136338"/>
            <a:ext cx="106865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SESIÓN 1</a:t>
            </a:r>
            <a:endParaRPr lang="es-E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777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B072E-1331-51D7-B067-E97B6D03E6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9FFCCA77-EB9D-22C5-71E0-FD34057AB1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5E68B109-AC53-7ADF-B213-2270B230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3C8B5F6D-B86D-1ED1-DB35-AED845D5A678}"/>
              </a:ext>
            </a:extLst>
          </p:cNvPr>
          <p:cNvSpPr txBox="1"/>
          <p:nvPr/>
        </p:nvSpPr>
        <p:spPr>
          <a:xfrm>
            <a:off x="1263052" y="1194969"/>
            <a:ext cx="9665896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000" b="1" dirty="0">
                <a:solidFill>
                  <a:srgbClr val="002060"/>
                </a:solidFill>
                <a:latin typeface="Century Gothic" panose="020B0502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FEEDBACK:(5 min): 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Se les realiza preguntas como: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¿Qué transporte se usaba </a:t>
            </a:r>
            <a:r>
              <a:rPr lang="es-MX" sz="2000" dirty="0" err="1">
                <a:latin typeface="Century Gothic" panose="020B0502020202020204" pitchFamily="34" charset="0"/>
              </a:rPr>
              <a:t>before</a:t>
            </a:r>
            <a:r>
              <a:rPr lang="es-MX" sz="2000" dirty="0">
                <a:latin typeface="Century Gothic" panose="020B0502020202020204" pitchFamily="34" charset="0"/>
              </a:rPr>
              <a:t>?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¿Cómo te transportas </a:t>
            </a:r>
            <a:r>
              <a:rPr lang="es-MX" sz="2000" dirty="0" err="1">
                <a:latin typeface="Century Gothic" panose="020B0502020202020204" pitchFamily="34" charset="0"/>
              </a:rPr>
              <a:t>today</a:t>
            </a:r>
            <a:r>
              <a:rPr lang="es-MX" sz="2000" dirty="0">
                <a:latin typeface="Century Gothic" panose="020B0502020202020204" pitchFamily="34" charset="0"/>
              </a:rPr>
              <a:t>?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¿Cómo crees que viajaremos en el future?</a:t>
            </a:r>
          </a:p>
          <a:p>
            <a:r>
              <a:rPr lang="es-MX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CLOSING – I MAKE SENSE:</a:t>
            </a:r>
            <a:endParaRPr lang="es-MX" sz="2000" dirty="0"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r>
              <a:rPr lang="es-MX" sz="2000" dirty="0">
                <a:latin typeface="Century Gothic" panose="020B0502020202020204" pitchFamily="34" charset="0"/>
              </a:rPr>
              <a:t>Los estudiantes comparten: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¿Qué transporte antiguo les pareció más curioso?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¿Cuál transporte del futuro les gustaría inventar?</a:t>
            </a:r>
          </a:p>
          <a:p>
            <a:r>
              <a:rPr lang="es-MX" sz="2000" b="1" dirty="0">
                <a:solidFill>
                  <a:srgbClr val="0070C0"/>
                </a:solidFill>
                <a:latin typeface="Century Gothic" panose="020B0502020202020204" pitchFamily="34" charset="0"/>
              </a:rPr>
              <a:t>SIGNIFICANCE, METACOGNITION AND TRANSFER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Conexión con el proyecto: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¿Qué medio de transporte es más útil en nuestro barrio o vereda?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¿Por qué no usamos trenes (</a:t>
            </a:r>
            <a:r>
              <a:rPr lang="es-MX" sz="2000" dirty="0" err="1">
                <a:latin typeface="Century Gothic" panose="020B0502020202020204" pitchFamily="34" charset="0"/>
              </a:rPr>
              <a:t>trains</a:t>
            </a:r>
            <a:r>
              <a:rPr lang="es-MX" sz="2000" dirty="0">
                <a:latin typeface="Century Gothic" panose="020B0502020202020204" pitchFamily="34" charset="0"/>
              </a:rPr>
              <a:t>) o aviones (</a:t>
            </a:r>
            <a:r>
              <a:rPr lang="es-MX" sz="2000" dirty="0" err="1">
                <a:latin typeface="Century Gothic" panose="020B0502020202020204" pitchFamily="34" charset="0"/>
              </a:rPr>
              <a:t>airplanes</a:t>
            </a:r>
            <a:r>
              <a:rPr lang="es-MX" sz="2000" dirty="0">
                <a:latin typeface="Century Gothic" panose="020B0502020202020204" pitchFamily="34" charset="0"/>
              </a:rPr>
              <a:t>) en nuestro entorno?</a:t>
            </a:r>
          </a:p>
          <a:p>
            <a:r>
              <a:rPr lang="es-MX" sz="2000" dirty="0">
                <a:latin typeface="Century Gothic" panose="020B0502020202020204" pitchFamily="34" charset="0"/>
              </a:rPr>
              <a:t>¿Cómo influye el tipo de camino (</a:t>
            </a:r>
            <a:r>
              <a:rPr lang="es-MX" sz="2000" dirty="0" err="1">
                <a:latin typeface="Century Gothic" panose="020B0502020202020204" pitchFamily="34" charset="0"/>
              </a:rPr>
              <a:t>road</a:t>
            </a:r>
            <a:r>
              <a:rPr lang="es-MX" sz="2000" dirty="0">
                <a:latin typeface="Century Gothic" panose="020B0502020202020204" pitchFamily="34" charset="0"/>
              </a:rPr>
              <a:t>) o suelo (</a:t>
            </a:r>
            <a:r>
              <a:rPr lang="es-MX" sz="2000" dirty="0" err="1">
                <a:latin typeface="Century Gothic" panose="020B0502020202020204" pitchFamily="34" charset="0"/>
              </a:rPr>
              <a:t>ground</a:t>
            </a:r>
            <a:r>
              <a:rPr lang="es-MX" sz="2000" dirty="0">
                <a:latin typeface="Century Gothic" panose="020B0502020202020204" pitchFamily="34" charset="0"/>
              </a:rPr>
              <a:t>) en el transporte que usamos?</a:t>
            </a:r>
          </a:p>
          <a:p>
            <a:br>
              <a:rPr lang="es-MX" sz="2000" dirty="0">
                <a:latin typeface="Century Gothic" panose="020B0502020202020204" pitchFamily="34" charset="0"/>
              </a:rPr>
            </a:br>
            <a:endParaRPr lang="es-MX" sz="2000" dirty="0">
              <a:solidFill>
                <a:srgbClr val="002060"/>
              </a:solidFill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es-CO" sz="2000" dirty="0">
              <a:solidFill>
                <a:srgbClr val="002060"/>
              </a:solidFill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0298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9096F90-E982-5DEF-5C23-209CA4883E23}"/>
              </a:ext>
            </a:extLst>
          </p:cNvPr>
          <p:cNvSpPr txBox="1"/>
          <p:nvPr/>
        </p:nvSpPr>
        <p:spPr>
          <a:xfrm>
            <a:off x="295275" y="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38999B3-044D-EA6A-9571-BA3F02F8BE5A}"/>
              </a:ext>
            </a:extLst>
          </p:cNvPr>
          <p:cNvSpPr txBox="1"/>
          <p:nvPr/>
        </p:nvSpPr>
        <p:spPr>
          <a:xfrm>
            <a:off x="266700" y="6610350"/>
            <a:ext cx="11734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000" b="1" dirty="0">
                <a:solidFill>
                  <a:schemeClr val="accent5">
                    <a:lumMod val="75000"/>
                  </a:schemeClr>
                </a:solidFill>
              </a:rPr>
              <a:t>“FORMANDO BUENOS CRISTIANOS Y BUENOS CIUDADANOS”                           “FORMANDO BUENOS CRISTIANOS Y BUENOS CIUDADANOS”                                 “FORMANDO BUENOS CRISTIANOS Y BUENOS CIUDADANOS”</a:t>
            </a:r>
          </a:p>
          <a:p>
            <a:pPr algn="r"/>
            <a:endParaRPr lang="es-ES" sz="1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0E45BDF-E99D-3539-6D0B-BFAEC4285B38}"/>
              </a:ext>
            </a:extLst>
          </p:cNvPr>
          <p:cNvSpPr txBox="1"/>
          <p:nvPr/>
        </p:nvSpPr>
        <p:spPr>
          <a:xfrm>
            <a:off x="4004634" y="5624424"/>
            <a:ext cx="95733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800" b="1" dirty="0">
                <a:latin typeface="Century Gothic" panose="020B0502020202020204" pitchFamily="34" charset="0"/>
                <a:ea typeface="ADLaM Display" panose="02010000000000000000" pitchFamily="2" charset="0"/>
                <a:cs typeface="ADLaM Display" panose="02010000000000000000" pitchFamily="2" charset="0"/>
              </a:rPr>
              <a:t>¡THANK YOU SO MUCH!</a:t>
            </a:r>
          </a:p>
        </p:txBody>
      </p:sp>
    </p:spTree>
    <p:extLst>
      <p:ext uri="{BB962C8B-B14F-4D97-AF65-F5344CB8AC3E}">
        <p14:creationId xmlns:p14="http://schemas.microsoft.com/office/powerpoint/2010/main" val="396627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Texto&#10;&#10;Descripción generada automáticamente">
            <a:extLst>
              <a:ext uri="{FF2B5EF4-FFF2-40B4-BE49-F238E27FC236}">
                <a16:creationId xmlns:a16="http://schemas.microsoft.com/office/drawing/2014/main" id="{BBAE75C1-F720-3503-AF83-5EE01F455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" y="6448529"/>
            <a:ext cx="2186596" cy="322927"/>
          </a:xfrm>
          <a:prstGeom prst="rect">
            <a:avLst/>
          </a:prstGeom>
        </p:spPr>
      </p:pic>
      <p:pic>
        <p:nvPicPr>
          <p:cNvPr id="2" name="Imagen 1" descr="Texto&#10;&#10;Descripción generada automáticamente">
            <a:extLst>
              <a:ext uri="{FF2B5EF4-FFF2-40B4-BE49-F238E27FC236}">
                <a16:creationId xmlns:a16="http://schemas.microsoft.com/office/drawing/2014/main" id="{54427F1F-0853-9065-FDD4-5C0E3BCAC9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84" t="6791" r="79416" b="6112"/>
          <a:stretch>
            <a:fillRect/>
          </a:stretch>
        </p:blipFill>
        <p:spPr>
          <a:xfrm>
            <a:off x="10794650" y="109728"/>
            <a:ext cx="681070" cy="103984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0E70D88-1F80-4479-36C9-D62FD36E3786}"/>
              </a:ext>
            </a:extLst>
          </p:cNvPr>
          <p:cNvSpPr txBox="1"/>
          <p:nvPr/>
        </p:nvSpPr>
        <p:spPr>
          <a:xfrm>
            <a:off x="851139" y="1905506"/>
            <a:ext cx="1062458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s-MX" sz="36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AXIS: EXPLORING MY SURROUNDINGS</a:t>
            </a:r>
          </a:p>
          <a:p>
            <a:pPr algn="just">
              <a:buNone/>
            </a:pPr>
            <a:r>
              <a:rPr lang="es-MX" sz="3600" dirty="0">
                <a:latin typeface="Century Gothic" panose="020B0502020202020204" pitchFamily="34" charset="0"/>
              </a:rPr>
              <a:t>Reconozco cómo ha evolucionado el </a:t>
            </a:r>
            <a:r>
              <a:rPr lang="es-MX" sz="3600" dirty="0" err="1">
                <a:latin typeface="Century Gothic" panose="020B0502020202020204" pitchFamily="34" charset="0"/>
              </a:rPr>
              <a:t>transport</a:t>
            </a:r>
            <a:r>
              <a:rPr lang="es-MX" sz="3600" dirty="0">
                <a:latin typeface="Century Gothic" panose="020B0502020202020204" pitchFamily="34" charset="0"/>
              </a:rPr>
              <a:t> a través del time, identificando medios de transporte del </a:t>
            </a:r>
            <a:r>
              <a:rPr lang="es-MX" sz="3600" dirty="0" err="1">
                <a:latin typeface="Century Gothic" panose="020B0502020202020204" pitchFamily="34" charset="0"/>
              </a:rPr>
              <a:t>past</a:t>
            </a:r>
            <a:r>
              <a:rPr lang="es-MX" sz="3600" dirty="0">
                <a:latin typeface="Century Gothic" panose="020B0502020202020204" pitchFamily="34" charset="0"/>
              </a:rPr>
              <a:t>, del </a:t>
            </a:r>
            <a:r>
              <a:rPr lang="es-MX" sz="3600" dirty="0" err="1">
                <a:latin typeface="Century Gothic" panose="020B0502020202020204" pitchFamily="34" charset="0"/>
              </a:rPr>
              <a:t>present</a:t>
            </a:r>
            <a:r>
              <a:rPr lang="es-MX" sz="3600" dirty="0">
                <a:latin typeface="Century Gothic" panose="020B0502020202020204" pitchFamily="34" charset="0"/>
              </a:rPr>
              <a:t> y future para comunicarme mejor y conocer otras formas de ver el </a:t>
            </a:r>
            <a:r>
              <a:rPr lang="es-MX" sz="3600" dirty="0" err="1">
                <a:latin typeface="Century Gothic" panose="020B0502020202020204" pitchFamily="34" charset="0"/>
              </a:rPr>
              <a:t>world</a:t>
            </a:r>
            <a:r>
              <a:rPr lang="es-MX" sz="3600" dirty="0">
                <a:latin typeface="Century Gothic" panose="020B0502020202020204" pitchFamily="34" charset="0"/>
              </a:rPr>
              <a:t>.</a:t>
            </a:r>
            <a:endParaRPr lang="es-MX" sz="6000" b="0" i="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3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C9B81FF-E18C-633B-C7CE-99125DB50F68}"/>
              </a:ext>
            </a:extLst>
          </p:cNvPr>
          <p:cNvSpPr txBox="1"/>
          <p:nvPr/>
        </p:nvSpPr>
        <p:spPr>
          <a:xfrm>
            <a:off x="4067356" y="971273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COGNITIVE ACTIVATOR:</a:t>
            </a:r>
            <a:endParaRPr lang="es-CO" sz="28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73F4B2-B910-FC17-1EC7-53D1B95C8B24}"/>
              </a:ext>
            </a:extLst>
          </p:cNvPr>
          <p:cNvSpPr txBox="1"/>
          <p:nvPr/>
        </p:nvSpPr>
        <p:spPr>
          <a:xfrm>
            <a:off x="632604" y="1684274"/>
            <a:ext cx="1115108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Dinámica "“</a:t>
            </a:r>
            <a:r>
              <a:rPr lang="es-MX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How</a:t>
            </a:r>
            <a:r>
              <a:rPr lang="es-MX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we</a:t>
            </a:r>
            <a:r>
              <a:rPr lang="es-MX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came</a:t>
            </a:r>
            <a:r>
              <a:rPr lang="es-MX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s-MX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today</a:t>
            </a:r>
            <a:r>
              <a:rPr lang="es-MX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” 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(Cómo llegamos hoy)</a:t>
            </a:r>
          </a:p>
          <a:p>
            <a:pPr algn="just"/>
            <a:r>
              <a:rPr lang="es-MX" sz="2800" dirty="0">
                <a:latin typeface="Century Gothic" panose="020B0502020202020204" pitchFamily="34" charset="0"/>
              </a:rPr>
              <a:t>La docente inicia preguntando: “¿Cómo llegamos hoy al colegio?”</a:t>
            </a:r>
          </a:p>
          <a:p>
            <a:pPr algn="just"/>
            <a:r>
              <a:rPr lang="es-MX" sz="2800" dirty="0">
                <a:latin typeface="Century Gothic" panose="020B0502020202020204" pitchFamily="34" charset="0"/>
              </a:rPr>
              <a:t>-Se registran respuestas en el tablero y se pronuncian las palabras en inglés. Se les pide a los niños que digan el medio de transporte y realicen el movimiento o sonido.</a:t>
            </a:r>
          </a:p>
          <a:p>
            <a:pPr algn="just"/>
            <a:endParaRPr lang="es-MX" sz="2800" dirty="0">
              <a:latin typeface="Century Gothic" panose="020B0502020202020204" pitchFamily="34" charset="0"/>
            </a:endParaRPr>
          </a:p>
          <a:p>
            <a:pPr algn="just"/>
            <a:r>
              <a:rPr lang="es-MX" sz="28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Example</a:t>
            </a:r>
            <a:r>
              <a:rPr lang="es-MX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:</a:t>
            </a:r>
          </a:p>
          <a:p>
            <a:pPr algn="just"/>
            <a:r>
              <a:rPr lang="es-MX" sz="28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Motorcycle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, car, bus, </a:t>
            </a:r>
            <a:r>
              <a:rPr lang="es-MX" sz="28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bicycle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s-MX" sz="28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walking</a:t>
            </a:r>
            <a:r>
              <a:rPr lang="es-MX" sz="2800" dirty="0">
                <a:solidFill>
                  <a:srgbClr val="FF0000"/>
                </a:solidFill>
                <a:latin typeface="Century Gothic" panose="020B0502020202020204" pitchFamily="34" charset="0"/>
              </a:rPr>
              <a:t>, etc..</a:t>
            </a:r>
          </a:p>
        </p:txBody>
      </p:sp>
    </p:spTree>
    <p:extLst>
      <p:ext uri="{BB962C8B-B14F-4D97-AF65-F5344CB8AC3E}">
        <p14:creationId xmlns:p14="http://schemas.microsoft.com/office/powerpoint/2010/main" val="145878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úsica de Fondo Instrumental Inspiradora - Música para Videos">
            <a:hlinkClick r:id="" action="ppaction://media"/>
            <a:extLst>
              <a:ext uri="{FF2B5EF4-FFF2-40B4-BE49-F238E27FC236}">
                <a16:creationId xmlns:a16="http://schemas.microsoft.com/office/drawing/2014/main" id="{F2C4B546-A682-D8A3-0094-65430FBAE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913" y="5315310"/>
            <a:ext cx="609600" cy="609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B6F318-6588-D4F5-50F4-3CED9A9D012A}"/>
              </a:ext>
            </a:extLst>
          </p:cNvPr>
          <p:cNvSpPr txBox="1"/>
          <p:nvPr/>
        </p:nvSpPr>
        <p:spPr>
          <a:xfrm>
            <a:off x="4136367" y="891190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DEVELOPMENT – I BUILD:</a:t>
            </a: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5FEDED4-B317-4D39-B36D-ADBCBE41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498" y="1500352"/>
            <a:ext cx="10455215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s-CO" sz="2400" b="1" dirty="0" err="1">
                <a:solidFill>
                  <a:srgbClr val="002060"/>
                </a:solidFill>
                <a:latin typeface="Roboto" panose="02000000000000000000" pitchFamily="2" charset="0"/>
              </a:rPr>
              <a:t>Teacher</a:t>
            </a:r>
            <a:r>
              <a:rPr lang="es-CO" sz="2400" b="1" dirty="0">
                <a:solidFill>
                  <a:srgbClr val="002060"/>
                </a:solidFill>
                <a:latin typeface="Roboto" panose="02000000000000000000" pitchFamily="2" charset="0"/>
              </a:rPr>
              <a:t> </a:t>
            </a:r>
            <a:r>
              <a:rPr lang="es-CO" sz="2400" b="1" dirty="0" err="1">
                <a:solidFill>
                  <a:srgbClr val="002060"/>
                </a:solidFill>
                <a:latin typeface="Roboto" panose="02000000000000000000" pitchFamily="2" charset="0"/>
              </a:rPr>
              <a:t>explanation</a:t>
            </a:r>
            <a:r>
              <a:rPr lang="es-CO" sz="2400" b="1" dirty="0">
                <a:solidFill>
                  <a:srgbClr val="002060"/>
                </a:solidFill>
                <a:latin typeface="Roboto" panose="02000000000000000000" pitchFamily="2" charset="0"/>
              </a:rPr>
              <a:t>: </a:t>
            </a:r>
            <a:r>
              <a:rPr lang="es-MX" sz="2400" dirty="0">
                <a:latin typeface="Century Gothic" panose="020B0502020202020204" pitchFamily="34" charset="0"/>
              </a:rPr>
              <a:t>Se recuerda a los </a:t>
            </a:r>
            <a:r>
              <a:rPr lang="es-MX" sz="2400" dirty="0" err="1">
                <a:latin typeface="Century Gothic" panose="020B0502020202020204" pitchFamily="34" charset="0"/>
              </a:rPr>
              <a:t>students</a:t>
            </a:r>
            <a:r>
              <a:rPr lang="es-MX" sz="2400" dirty="0">
                <a:latin typeface="Century Gothic" panose="020B0502020202020204" pitchFamily="34" charset="0"/>
              </a:rPr>
              <a:t> lo visto en las clases pasadas sobre las timelines, y los times (</a:t>
            </a:r>
            <a:r>
              <a:rPr lang="es-MX" sz="2400" dirty="0" err="1">
                <a:latin typeface="Century Gothic" panose="020B0502020202020204" pitchFamily="34" charset="0"/>
              </a:rPr>
              <a:t>past</a:t>
            </a:r>
            <a:r>
              <a:rPr lang="es-MX" sz="2400" dirty="0">
                <a:latin typeface="Century Gothic" panose="020B0502020202020204" pitchFamily="34" charset="0"/>
              </a:rPr>
              <a:t>, </a:t>
            </a:r>
            <a:r>
              <a:rPr lang="es-MX" sz="2400" dirty="0" err="1">
                <a:latin typeface="Century Gothic" panose="020B0502020202020204" pitchFamily="34" charset="0"/>
              </a:rPr>
              <a:t>present</a:t>
            </a:r>
            <a:r>
              <a:rPr lang="es-MX" sz="2400" dirty="0">
                <a:latin typeface="Century Gothic" panose="020B0502020202020204" pitchFamily="34" charset="0"/>
              </a:rPr>
              <a:t> and future).</a:t>
            </a:r>
          </a:p>
          <a:p>
            <a:pPr algn="just"/>
            <a:endParaRPr lang="es-MX" sz="24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-Se les presenta el siguiente video explicándoles que verán cómo ha evolucionado los medios de transporte: </a:t>
            </a:r>
            <a:r>
              <a:rPr lang="es-MX" sz="2400" dirty="0">
                <a:latin typeface="Century Gothic" panose="020B0502020202020204" pitchFamily="34" charset="0"/>
                <a:hlinkClick r:id="rId5"/>
              </a:rPr>
              <a:t>EVOLUCIÓN DEL TRANSPORTE</a:t>
            </a:r>
            <a:r>
              <a:rPr lang="es-MX" sz="2400" dirty="0">
                <a:latin typeface="Century Gothic" panose="020B0502020202020204" pitchFamily="34" charset="0"/>
              </a:rPr>
              <a:t>.</a:t>
            </a:r>
          </a:p>
          <a:p>
            <a:pPr algn="just"/>
            <a:endParaRPr lang="es-MX" sz="2400" dirty="0">
              <a:latin typeface="Century Gothic" panose="020B0502020202020204" pitchFamily="34" charset="0"/>
            </a:endParaRPr>
          </a:p>
          <a:p>
            <a:pPr algn="just"/>
            <a:r>
              <a:rPr lang="es-MX" sz="2400" dirty="0">
                <a:latin typeface="Century Gothic" panose="020B0502020202020204" pitchFamily="34" charset="0"/>
              </a:rPr>
              <a:t>-Se proyecta una </a:t>
            </a:r>
            <a:r>
              <a:rPr lang="es-MX" sz="2400" b="1" dirty="0">
                <a:latin typeface="Century Gothic" panose="020B0502020202020204" pitchFamily="34" charset="0"/>
              </a:rPr>
              <a:t>línea del tiempo y </a:t>
            </a:r>
            <a:r>
              <a:rPr lang="es-MX" sz="2400" dirty="0">
                <a:latin typeface="Century Gothic" panose="020B0502020202020204" pitchFamily="34" charset="0"/>
              </a:rPr>
              <a:t>con ayuda de los estudiantes se escribirán los medios de transporte vistos en el video de acuerdo al tiempo o fecha que correspondan.</a:t>
            </a:r>
          </a:p>
          <a:p>
            <a:endParaRPr kumimoji="0" lang="es-CO" altLang="es-C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4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lementos multimedia en línea 1" title="EVOLUCIÓN DEL TRANSPORTE">
            <a:hlinkClick r:id="" action="ppaction://media"/>
            <a:extLst>
              <a:ext uri="{FF2B5EF4-FFF2-40B4-BE49-F238E27FC236}">
                <a16:creationId xmlns:a16="http://schemas.microsoft.com/office/drawing/2014/main" id="{6C72E7CA-247B-33C6-2423-7F2FBE040EB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úsica de Fondo Instrumental Inspiradora - Música para Videos">
            <a:hlinkClick r:id="" action="ppaction://media"/>
            <a:extLst>
              <a:ext uri="{FF2B5EF4-FFF2-40B4-BE49-F238E27FC236}">
                <a16:creationId xmlns:a16="http://schemas.microsoft.com/office/drawing/2014/main" id="{F2C4B546-A682-D8A3-0094-65430FBAEE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3913" y="5315310"/>
            <a:ext cx="609600" cy="60960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4BB6F318-6588-D4F5-50F4-3CED9A9D012A}"/>
              </a:ext>
            </a:extLst>
          </p:cNvPr>
          <p:cNvSpPr txBox="1"/>
          <p:nvPr/>
        </p:nvSpPr>
        <p:spPr>
          <a:xfrm>
            <a:off x="4136367" y="891190"/>
            <a:ext cx="60988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800" b="1" i="0" dirty="0">
                <a:solidFill>
                  <a:srgbClr val="002060"/>
                </a:solidFill>
                <a:effectLst/>
                <a:latin typeface="Roboto" panose="02000000000000000000" pitchFamily="2" charset="0"/>
              </a:rPr>
              <a:t>DEVELOPMENT – I BUILD:</a:t>
            </a:r>
            <a:endParaRPr lang="es-CO" sz="2800" dirty="0">
              <a:solidFill>
                <a:srgbClr val="002060"/>
              </a:solidFill>
            </a:endParaRP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95FEDED4-B317-4D39-B36D-ADBCBE41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73" y="1997365"/>
            <a:ext cx="10455215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MX" sz="2400" dirty="0">
                <a:latin typeface="Century Gothic" panose="020B0502020202020204" pitchFamily="34" charset="0"/>
              </a:rPr>
              <a:t>-Se proyecta una </a:t>
            </a:r>
            <a:r>
              <a:rPr lang="es-MX" sz="2400" b="1" dirty="0">
                <a:latin typeface="Century Gothic" panose="020B0502020202020204" pitchFamily="34" charset="0"/>
              </a:rPr>
              <a:t>línea del tiempo y </a:t>
            </a:r>
            <a:r>
              <a:rPr lang="es-MX" sz="2400" dirty="0">
                <a:latin typeface="Century Gothic" panose="020B0502020202020204" pitchFamily="34" charset="0"/>
              </a:rPr>
              <a:t>con ayuda de los estudiantes se escribirán los medios de transporte vistos en el video de acuerdo al tiempo o fecha que correspondan.</a:t>
            </a:r>
          </a:p>
          <a:p>
            <a:r>
              <a:rPr lang="es-CO" sz="2400" b="1" dirty="0" err="1">
                <a:latin typeface="Century Gothic" panose="020B0502020202020204" pitchFamily="34" charset="0"/>
              </a:rPr>
              <a:t>Past</a:t>
            </a:r>
            <a:r>
              <a:rPr lang="es-CO" sz="2400" dirty="0">
                <a:latin typeface="Century Gothic" panose="020B0502020202020204" pitchFamily="34" charset="0"/>
              </a:rPr>
              <a:t>: People </a:t>
            </a:r>
            <a:r>
              <a:rPr lang="es-CO" sz="2400" dirty="0" err="1">
                <a:latin typeface="Century Gothic" panose="020B0502020202020204" pitchFamily="34" charset="0"/>
              </a:rPr>
              <a:t>walked</a:t>
            </a: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 err="1">
                <a:latin typeface="Century Gothic" panose="020B0502020202020204" pitchFamily="34" charset="0"/>
              </a:rPr>
              <a:t>or</a:t>
            </a: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 err="1">
                <a:latin typeface="Century Gothic" panose="020B0502020202020204" pitchFamily="34" charset="0"/>
              </a:rPr>
              <a:t>used</a:t>
            </a: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 err="1">
                <a:latin typeface="Century Gothic" panose="020B0502020202020204" pitchFamily="34" charset="0"/>
              </a:rPr>
              <a:t>horses</a:t>
            </a:r>
            <a:r>
              <a:rPr lang="es-CO" sz="2400" dirty="0">
                <a:latin typeface="Century Gothic" panose="020B0502020202020204" pitchFamily="34" charset="0"/>
              </a:rPr>
              <a:t>.</a:t>
            </a:r>
          </a:p>
          <a:p>
            <a:r>
              <a:rPr lang="es-CO" sz="2400" b="1" dirty="0" err="1">
                <a:latin typeface="Century Gothic" panose="020B0502020202020204" pitchFamily="34" charset="0"/>
              </a:rPr>
              <a:t>Present</a:t>
            </a:r>
            <a:r>
              <a:rPr lang="es-CO" sz="2400" dirty="0">
                <a:latin typeface="Century Gothic" panose="020B0502020202020204" pitchFamily="34" charset="0"/>
              </a:rPr>
              <a:t>: </a:t>
            </a:r>
            <a:r>
              <a:rPr lang="es-CO" sz="2400" dirty="0" err="1">
                <a:latin typeface="Century Gothic" panose="020B0502020202020204" pitchFamily="34" charset="0"/>
              </a:rPr>
              <a:t>We</a:t>
            </a:r>
            <a:r>
              <a:rPr lang="es-CO" sz="2400" dirty="0">
                <a:latin typeface="Century Gothic" panose="020B0502020202020204" pitchFamily="34" charset="0"/>
              </a:rPr>
              <a:t> use cars and buses.</a:t>
            </a:r>
          </a:p>
          <a:p>
            <a:r>
              <a:rPr lang="es-CO" sz="2400" b="1" dirty="0">
                <a:latin typeface="Century Gothic" panose="020B0502020202020204" pitchFamily="34" charset="0"/>
              </a:rPr>
              <a:t>Future</a:t>
            </a:r>
            <a:r>
              <a:rPr lang="es-CO" sz="2400" dirty="0">
                <a:latin typeface="Century Gothic" panose="020B0502020202020204" pitchFamily="34" charset="0"/>
              </a:rPr>
              <a:t>: </a:t>
            </a:r>
            <a:r>
              <a:rPr lang="es-CO" sz="2400" dirty="0" err="1">
                <a:latin typeface="Century Gothic" panose="020B0502020202020204" pitchFamily="34" charset="0"/>
              </a:rPr>
              <a:t>We</a:t>
            </a: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 err="1">
                <a:latin typeface="Century Gothic" panose="020B0502020202020204" pitchFamily="34" charset="0"/>
              </a:rPr>
              <a:t>might</a:t>
            </a: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 err="1">
                <a:latin typeface="Century Gothic" panose="020B0502020202020204" pitchFamily="34" charset="0"/>
              </a:rPr>
              <a:t>fly</a:t>
            </a:r>
            <a:r>
              <a:rPr lang="es-CO" sz="2400" dirty="0">
                <a:latin typeface="Century Gothic" panose="020B0502020202020204" pitchFamily="34" charset="0"/>
              </a:rPr>
              <a:t> in </a:t>
            </a:r>
            <a:r>
              <a:rPr lang="es-CO" sz="2400" dirty="0" err="1">
                <a:latin typeface="Century Gothic" panose="020B0502020202020204" pitchFamily="34" charset="0"/>
              </a:rPr>
              <a:t>rockets</a:t>
            </a: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 err="1">
                <a:latin typeface="Century Gothic" panose="020B0502020202020204" pitchFamily="34" charset="0"/>
              </a:rPr>
              <a:t>or</a:t>
            </a:r>
            <a:r>
              <a:rPr lang="es-CO" sz="2400" dirty="0">
                <a:latin typeface="Century Gothic" panose="020B0502020202020204" pitchFamily="34" charset="0"/>
              </a:rPr>
              <a:t> </a:t>
            </a:r>
            <a:r>
              <a:rPr lang="es-CO" sz="2400" dirty="0" err="1">
                <a:latin typeface="Century Gothic" panose="020B0502020202020204" pitchFamily="34" charset="0"/>
              </a:rPr>
              <a:t>floating</a:t>
            </a:r>
            <a:r>
              <a:rPr lang="es-CO" sz="2400" dirty="0">
                <a:latin typeface="Century Gothic" panose="020B0502020202020204" pitchFamily="34" charset="0"/>
              </a:rPr>
              <a:t> cars.</a:t>
            </a:r>
          </a:p>
          <a:p>
            <a:r>
              <a:rPr lang="es-CO" sz="2400" dirty="0">
                <a:latin typeface="Century Gothic" panose="020B0502020202020204" pitchFamily="34" charset="0"/>
              </a:rPr>
              <a:t>-</a:t>
            </a:r>
            <a:endParaRPr kumimoji="0" lang="es-CO" altLang="es-C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37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lantilla Líneas de Tiempo | Marca digital | Digital | uDocz">
            <a:extLst>
              <a:ext uri="{FF2B5EF4-FFF2-40B4-BE49-F238E27FC236}">
                <a16:creationId xmlns:a16="http://schemas.microsoft.com/office/drawing/2014/main" id="{8B3A4828-BC1D-1F22-ED60-D2CC38E5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36" y="0"/>
            <a:ext cx="121943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7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BDADE15-7937-1633-73C7-8CE043E92AB0}"/>
              </a:ext>
            </a:extLst>
          </p:cNvPr>
          <p:cNvSpPr txBox="1"/>
          <p:nvPr/>
        </p:nvSpPr>
        <p:spPr>
          <a:xfrm>
            <a:off x="920151" y="1571157"/>
            <a:ext cx="103516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O" sz="2400" dirty="0">
                <a:latin typeface="Century Gothic" panose="020B0502020202020204" pitchFamily="34" charset="0"/>
              </a:rPr>
              <a:t>Posteriormente, cada grupo cooperativo recibirá una línea del tiempo impresa y 6 imágenes mezcladas  y en grupos clasificarán y armarán su mini línea del tiempo. Se les orienta con ejemplos:</a:t>
            </a:r>
          </a:p>
          <a:p>
            <a:pPr algn="just"/>
            <a:endParaRPr lang="es-CO" sz="2400" dirty="0"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Past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horse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walk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cart</a:t>
            </a:r>
            <a:endParaRPr lang="es-CO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Present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: car,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bicycle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train</a:t>
            </a:r>
            <a:endParaRPr lang="es-CO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CO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Future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: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rocket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,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flying</a:t>
            </a:r>
            <a:r>
              <a:rPr lang="es-CO" sz="2400" dirty="0">
                <a:solidFill>
                  <a:srgbClr val="FF0000"/>
                </a:solidFill>
                <a:latin typeface="Century Gothic" panose="020B0502020202020204" pitchFamily="34" charset="0"/>
              </a:rPr>
              <a:t> car, </a:t>
            </a:r>
            <a:r>
              <a:rPr lang="es-CO" sz="2400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teleport</a:t>
            </a:r>
            <a:endParaRPr lang="es-CO" sz="240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C435F9A-1F0F-2439-CD1E-752D95CDF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1683" y="3429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/>
              </a:rPr>
              <a:t>WEEK 4 SOCIALES.docx</a:t>
            </a:r>
            <a:endParaRPr kumimoji="0" lang="es-CO" altLang="es-C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88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9AD80FDADADA2478463C77789EB720B" ma:contentTypeVersion="6" ma:contentTypeDescription="Crear nuevo documento." ma:contentTypeScope="" ma:versionID="64b045ee81778dba588cfdeb821865fd">
  <xsd:schema xmlns:xsd="http://www.w3.org/2001/XMLSchema" xmlns:xs="http://www.w3.org/2001/XMLSchema" xmlns:p="http://schemas.microsoft.com/office/2006/metadata/properties" xmlns:ns3="b4fe6236-eb7a-4487-9a4d-ff6681ff702c" targetNamespace="http://schemas.microsoft.com/office/2006/metadata/properties" ma:root="true" ma:fieldsID="216020d988e4a658fa9ed7478afd7e78" ns3:_="">
    <xsd:import namespace="b4fe6236-eb7a-4487-9a4d-ff6681ff702c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e6236-eb7a-4487-9a4d-ff6681ff702c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4fe6236-eb7a-4487-9a4d-ff6681ff702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E838C-7B02-4AC2-9C25-E65AF7CF6E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fe6236-eb7a-4487-9a4d-ff6681ff7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D15EFC0-74E3-479A-B053-D6B489EBF8CA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http://schemas.openxmlformats.org/package/2006/metadata/core-properties"/>
    <ds:schemaRef ds:uri="b4fe6236-eb7a-4487-9a4d-ff6681ff702c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0ACB3DD-AA39-43AE-BD33-867D9B9D38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2709</TotalTime>
  <Words>954</Words>
  <Application>Microsoft Office PowerPoint</Application>
  <PresentationFormat>Panorámica</PresentationFormat>
  <Paragraphs>90</Paragraphs>
  <Slides>21</Slides>
  <Notes>0</Notes>
  <HiddenSlides>0</HiddenSlides>
  <MMClips>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Century Gothic</vt:lpstr>
      <vt:lpstr>Roboto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Diseñador Multimedia</dc:creator>
  <cp:lastModifiedBy>KARLA JUSTINE  APACHE SIERRA</cp:lastModifiedBy>
  <cp:revision>189</cp:revision>
  <dcterms:created xsi:type="dcterms:W3CDTF">2023-03-07T19:49:06Z</dcterms:created>
  <dcterms:modified xsi:type="dcterms:W3CDTF">2025-07-27T20:53:47Z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0x010100A9AD80FDADADA2478463C77789EB720B</vt:lpwstr>
  </property>
</Properties>
</file>