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64" r:id="rId4"/>
    <p:sldId id="263" r:id="rId5"/>
    <p:sldId id="272" r:id="rId6"/>
    <p:sldId id="284" r:id="rId7"/>
    <p:sldId id="262" r:id="rId8"/>
    <p:sldId id="259" r:id="rId9"/>
    <p:sldId id="285" r:id="rId10"/>
  </p:sldIdLst>
  <p:sldSz cx="9144000" cy="5143500" type="screen16x9"/>
  <p:notesSz cx="6858000" cy="9144000"/>
  <p:embeddedFontLst>
    <p:embeddedFont>
      <p:font typeface="Aptos Black" panose="020B0004020202020204" pitchFamily="34" charset="0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ansita ExtraBold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ff6df4b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bff6df4b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bff6df4b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2bff6df4b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ff6df4b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bff6df4b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0AF7464C-372C-B601-3E75-687D7E98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>
            <a:extLst>
              <a:ext uri="{FF2B5EF4-FFF2-40B4-BE49-F238E27FC236}">
                <a16:creationId xmlns:a16="http://schemas.microsoft.com/office/drawing/2014/main" id="{83204BCE-7C08-F5DB-7453-827FFEDE7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>
            <a:extLst>
              <a:ext uri="{FF2B5EF4-FFF2-40B4-BE49-F238E27FC236}">
                <a16:creationId xmlns:a16="http://schemas.microsoft.com/office/drawing/2014/main" id="{C140B3E6-65F7-419D-4706-5C1FDA6E51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46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bff6df4b9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2bff6df4b9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bff6df4b9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2B306B07-4162-D402-5C9B-A2CF4258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>
            <a:extLst>
              <a:ext uri="{FF2B5EF4-FFF2-40B4-BE49-F238E27FC236}">
                <a16:creationId xmlns:a16="http://schemas.microsoft.com/office/drawing/2014/main" id="{C181C4A9-D9EC-E269-A738-1FC6AF326A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bff6df4b9_2_132:notes">
            <a:extLst>
              <a:ext uri="{FF2B5EF4-FFF2-40B4-BE49-F238E27FC236}">
                <a16:creationId xmlns:a16="http://schemas.microsoft.com/office/drawing/2014/main" id="{68D1A780-6465-465C-3D27-06FFE42F6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45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9E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089565" y="1808338"/>
            <a:ext cx="6532251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 dirty="0">
                <a:solidFill>
                  <a:srgbClr val="7030A0"/>
                </a:solidFill>
                <a:latin typeface="Sansita ExtraBold"/>
                <a:sym typeface="Sansita ExtraBold"/>
              </a:rPr>
              <a:t>PHILOSOPHY</a:t>
            </a: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75C20E"/>
                </a:solidFill>
                <a:latin typeface="Sansita ExtraBold"/>
                <a:sym typeface="Sansita ExtraBold"/>
              </a:rPr>
              <a:t>TERCER PERIODO</a:t>
            </a:r>
            <a:endParaRPr sz="300" dirty="0">
              <a:solidFill>
                <a:srgbClr val="75C20E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111090" y="-514350"/>
            <a:ext cx="279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3934" y="2672294"/>
            <a:ext cx="251980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5715" y="2889397"/>
            <a:ext cx="2667570" cy="24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77938">
            <a:off x="167124" y="-490724"/>
            <a:ext cx="2220732" cy="273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281723">
            <a:off x="1587540" y="4184249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48482">
            <a:off x="1001669" y="3644436"/>
            <a:ext cx="1855052" cy="2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3620318" y="3840591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-2547555" y="935563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0636006" flipH="1">
            <a:off x="6980903" y="-222861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319288" flipH="1">
            <a:off x="7581702" y="-80425"/>
            <a:ext cx="1802521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423850">
            <a:off x="7209792" y="1420740"/>
            <a:ext cx="2076976" cy="176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732845" y="1856613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CAE8A9"/>
          </a:solidFill>
          <a:ln w="19050" cap="flat" cmpd="sng">
            <a:solidFill>
              <a:srgbClr val="CAE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939" y="1269456"/>
            <a:ext cx="2794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3271717" y="527182"/>
            <a:ext cx="3689038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SESIÓN </a:t>
            </a:r>
            <a:r>
              <a:rPr lang="en" sz="45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1 </a:t>
            </a:r>
            <a:endParaRPr sz="700" dirty="0"/>
          </a:p>
        </p:txBody>
      </p:sp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0563" y="402992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8076" y="-787944"/>
            <a:ext cx="359228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895442">
            <a:off x="84922" y="-519598"/>
            <a:ext cx="2167182" cy="2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16718">
            <a:off x="7486679" y="4161160"/>
            <a:ext cx="1802522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12943">
            <a:off x="-412024" y="3594646"/>
            <a:ext cx="2045503" cy="15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rtoon bee with magnifying glass">
            <a:extLst>
              <a:ext uri="{FF2B5EF4-FFF2-40B4-BE49-F238E27FC236}">
                <a16:creationId xmlns:a16="http://schemas.microsoft.com/office/drawing/2014/main" id="{19F0F8A2-DF24-4FEC-8EC4-5C5817FAF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7451" y="15243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014" y="1875642"/>
            <a:ext cx="1408686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6" y="1202140"/>
            <a:ext cx="3301369" cy="325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797285" y="-440561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677790">
            <a:off x="-150512" y="3689988"/>
            <a:ext cx="1511663" cy="18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327799">
            <a:off x="-251587" y="3893441"/>
            <a:ext cx="1609388" cy="15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9155">
            <a:off x="2267516" y="4022787"/>
            <a:ext cx="2304484" cy="128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977046">
            <a:off x="4394671" y="-853610"/>
            <a:ext cx="782483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330858" y="1044645"/>
            <a:ext cx="4000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A3C7"/>
                </a:solidFill>
                <a:latin typeface="Sansita ExtraBold"/>
                <a:sym typeface="Sansita ExtraBold"/>
              </a:rPr>
              <a:t>PROPÓSITO:</a:t>
            </a:r>
            <a:endParaRPr sz="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88AF81-CE50-3CAE-536F-761359922756}"/>
              </a:ext>
            </a:extLst>
          </p:cNvPr>
          <p:cNvSpPr txBox="1"/>
          <p:nvPr/>
        </p:nvSpPr>
        <p:spPr>
          <a:xfrm>
            <a:off x="738377" y="1682717"/>
            <a:ext cx="4838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/>
              <a:t>Reflexiono sobre la importancia del cuidado del suelo como parte de su entorno vital, a partir de la experiencia vivida durante la provocación, para reconocer mi papel como cuidador del planeta y fortalecer mi conciencia ambiental, a través de la observación, el cuestionamiento y la aplicación.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/>
        </p:nvSpPr>
        <p:spPr>
          <a:xfrm>
            <a:off x="1586226" y="22821"/>
            <a:ext cx="602169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B0F0"/>
                </a:solidFill>
                <a:latin typeface="Sansita ExtraBold"/>
                <a:sym typeface="Sansita ExtraBold"/>
              </a:rPr>
              <a:t>ACTIVADOR COGNITIVO</a:t>
            </a:r>
            <a:endParaRPr sz="400" dirty="0">
              <a:solidFill>
                <a:srgbClr val="00B0F0"/>
              </a:solidFill>
            </a:endParaRPr>
          </a:p>
        </p:txBody>
      </p:sp>
      <p:pic>
        <p:nvPicPr>
          <p:cNvPr id="434" name="Google Shape;43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621" y="92872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44734" y="357493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5BD5C4-8B56-CFCB-D935-23A66143624F}"/>
              </a:ext>
            </a:extLst>
          </p:cNvPr>
          <p:cNvSpPr txBox="1"/>
          <p:nvPr/>
        </p:nvSpPr>
        <p:spPr>
          <a:xfrm>
            <a:off x="919583" y="802153"/>
            <a:ext cx="7919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PROCESO DE TENSIÓN (10-15 min)</a:t>
            </a:r>
          </a:p>
          <a:p>
            <a:pPr algn="l">
              <a:buNone/>
            </a:pPr>
            <a:r>
              <a:rPr lang="es-MX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Conversación guiada desde la experiencia vivida:</a:t>
            </a:r>
            <a:endParaRPr lang="es-MX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parte de la pregunta filosófica base:</a:t>
            </a:r>
          </a:p>
          <a:p>
            <a:pPr algn="l">
              <a:buNone/>
            </a:pPr>
            <a:r>
              <a:rPr lang="es-MX" sz="18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¿Qué aprendí sobre mí mismo cuando toqué el suelo con mis manos?</a:t>
            </a:r>
            <a:endParaRPr lang="es-MX" sz="18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plantean otras 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preguntas retadoras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para generar tensión y reflexión: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¿Qué pasaría si el suelo desapareciera?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¿El suelo también siente?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¿Quién cuida más el planeta: un niño que siembra o un adulto que lo destruye?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¿Sembrar me hace mejor persona?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¿Qué dice de mí lo que hago con la naturaleza?</a:t>
            </a:r>
          </a:p>
          <a:p>
            <a:pPr algn="l"/>
            <a:endParaRPr lang="es-MX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800" dirty="0">
                <a:latin typeface="Roboto" panose="02000000000000000000" pitchFamily="2" charset="0"/>
              </a:rPr>
              <a:t>La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docente escucha, anota en el tablero las ideas que surgen y devuelve preguntas a los niños para profundizar.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>
          <a:extLst>
            <a:ext uri="{FF2B5EF4-FFF2-40B4-BE49-F238E27FC236}">
              <a16:creationId xmlns:a16="http://schemas.microsoft.com/office/drawing/2014/main" id="{4E2AA76C-0363-2C9C-E7CB-32E33C60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>
            <a:extLst>
              <a:ext uri="{FF2B5EF4-FFF2-40B4-BE49-F238E27FC236}">
                <a16:creationId xmlns:a16="http://schemas.microsoft.com/office/drawing/2014/main" id="{94FC76F3-4C7F-EC84-083C-8A15AAC1A071}"/>
              </a:ext>
            </a:extLst>
          </p:cNvPr>
          <p:cNvSpPr/>
          <p:nvPr/>
        </p:nvSpPr>
        <p:spPr>
          <a:xfrm>
            <a:off x="732845" y="1536575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DDDCB"/>
          </a:solidFill>
          <a:ln w="19050" cap="flat" cmpd="sng">
            <a:solidFill>
              <a:srgbClr val="9DDD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1">
            <a:extLst>
              <a:ext uri="{FF2B5EF4-FFF2-40B4-BE49-F238E27FC236}">
                <a16:creationId xmlns:a16="http://schemas.microsoft.com/office/drawing/2014/main" id="{09254B01-59D3-A616-821C-03227854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>
            <a:extLst>
              <a:ext uri="{FF2B5EF4-FFF2-40B4-BE49-F238E27FC236}">
                <a16:creationId xmlns:a16="http://schemas.microsoft.com/office/drawing/2014/main" id="{EBC09BD0-CB4E-9D9F-43F8-96CE8DB7E2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58861">
            <a:off x="6242405" y="134335"/>
            <a:ext cx="2731034" cy="3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>
            <a:extLst>
              <a:ext uri="{FF2B5EF4-FFF2-40B4-BE49-F238E27FC236}">
                <a16:creationId xmlns:a16="http://schemas.microsoft.com/office/drawing/2014/main" id="{C3B1BE43-0EDD-4A3F-82E2-85B45BD303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>
            <a:extLst>
              <a:ext uri="{FF2B5EF4-FFF2-40B4-BE49-F238E27FC236}">
                <a16:creationId xmlns:a16="http://schemas.microsoft.com/office/drawing/2014/main" id="{A8430E32-D54F-D07F-2D10-D4DC16F23D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>
            <a:extLst>
              <a:ext uri="{FF2B5EF4-FFF2-40B4-BE49-F238E27FC236}">
                <a16:creationId xmlns:a16="http://schemas.microsoft.com/office/drawing/2014/main" id="{9BA49729-BE24-8F1A-C1E4-25A3522F12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4434" y="83511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>
            <a:extLst>
              <a:ext uri="{FF2B5EF4-FFF2-40B4-BE49-F238E27FC236}">
                <a16:creationId xmlns:a16="http://schemas.microsoft.com/office/drawing/2014/main" id="{6945EC64-F40C-43B0-127A-D7597D37E9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>
            <a:extLst>
              <a:ext uri="{FF2B5EF4-FFF2-40B4-BE49-F238E27FC236}">
                <a16:creationId xmlns:a16="http://schemas.microsoft.com/office/drawing/2014/main" id="{B8A6AE3A-2DB3-DF86-A1E7-DE37691F38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63" y="371868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>
            <a:extLst>
              <a:ext uri="{FF2B5EF4-FFF2-40B4-BE49-F238E27FC236}">
                <a16:creationId xmlns:a16="http://schemas.microsoft.com/office/drawing/2014/main" id="{9F8EAE9E-7BBD-E977-3253-FA674FF9482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1">
            <a:extLst>
              <a:ext uri="{FF2B5EF4-FFF2-40B4-BE49-F238E27FC236}">
                <a16:creationId xmlns:a16="http://schemas.microsoft.com/office/drawing/2014/main" id="{C280AB7F-D265-39E7-0D78-5BC1C3BE246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122" y="-148419"/>
            <a:ext cx="2813965" cy="15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>
            <a:extLst>
              <a:ext uri="{FF2B5EF4-FFF2-40B4-BE49-F238E27FC236}">
                <a16:creationId xmlns:a16="http://schemas.microsoft.com/office/drawing/2014/main" id="{AAF9D4D5-AA3C-ECA3-8745-5200D9700A7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94814" y="4112607"/>
            <a:ext cx="1885190" cy="1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96A9D4-5D30-4E50-D496-BDC1D2BD2F18}"/>
              </a:ext>
            </a:extLst>
          </p:cNvPr>
          <p:cNvSpPr txBox="1"/>
          <p:nvPr/>
        </p:nvSpPr>
        <p:spPr>
          <a:xfrm>
            <a:off x="1107599" y="558757"/>
            <a:ext cx="71091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EXPLICACIÓN DEL TEMA (10 min)</a:t>
            </a:r>
          </a:p>
          <a:p>
            <a:r>
              <a:rPr lang="es-MX" sz="2400" b="1" dirty="0">
                <a:solidFill>
                  <a:srgbClr val="FF0000"/>
                </a:solidFill>
              </a:rPr>
              <a:t>Concepto clave a escribir en el cuaderno:</a:t>
            </a:r>
            <a:endParaRPr lang="es-MX" sz="2400" dirty="0">
              <a:solidFill>
                <a:srgbClr val="FF0000"/>
              </a:solidFill>
            </a:endParaRPr>
          </a:p>
          <a:p>
            <a:r>
              <a:rPr lang="es-MX" sz="2400" dirty="0"/>
              <a:t>“El crecimiento como persona también es aprender a cuidar la vida. Cuidar el suelo es crecer por dentro.”</a:t>
            </a:r>
          </a:p>
          <a:p>
            <a:endParaRPr lang="es-MX" sz="2400" dirty="0">
              <a:solidFill>
                <a:srgbClr val="FF0000"/>
              </a:solidFill>
            </a:endParaRPr>
          </a:p>
          <a:p>
            <a:r>
              <a:rPr lang="es-MX" sz="2400" dirty="0">
                <a:solidFill>
                  <a:srgbClr val="FF0000"/>
                </a:solidFill>
              </a:rPr>
              <a:t>Breve reflexión:</a:t>
            </a:r>
          </a:p>
          <a:p>
            <a:r>
              <a:rPr lang="es-MX" sz="2400" dirty="0"/>
              <a:t>– Cuando cuido el suelo, no solo ayudo a las plantas, sino que me convierto en una mejor persona. Ser parte de la naturaleza nos enseña respeto, paciencia y amor.</a:t>
            </a:r>
          </a:p>
        </p:txBody>
      </p:sp>
    </p:spTree>
    <p:extLst>
      <p:ext uri="{BB962C8B-B14F-4D97-AF65-F5344CB8AC3E}">
        <p14:creationId xmlns:p14="http://schemas.microsoft.com/office/powerpoint/2010/main" val="14099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082" y="30878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92651">
            <a:off x="5743111" y="2618437"/>
            <a:ext cx="2969220" cy="2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5569" y="-46716"/>
            <a:ext cx="3759197" cy="360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59818">
            <a:off x="6732397" y="4091341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7">
            <a:alphaModFix amt="43000"/>
          </a:blip>
          <a:srcRect/>
          <a:stretch/>
        </p:blipFill>
        <p:spPr>
          <a:xfrm rot="-2032005">
            <a:off x="-1015473" y="98032"/>
            <a:ext cx="5082016" cy="240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2038" y="2777424"/>
            <a:ext cx="935224" cy="9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942058">
            <a:off x="7690778" y="-285385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227735">
            <a:off x="7752166" y="-458705"/>
            <a:ext cx="1463118" cy="1812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BE9DB5-D9A4-EC5F-F499-DEA4FB006FFD}"/>
              </a:ext>
            </a:extLst>
          </p:cNvPr>
          <p:cNvSpPr txBox="1"/>
          <p:nvPr/>
        </p:nvSpPr>
        <p:spPr>
          <a:xfrm>
            <a:off x="265077" y="285957"/>
            <a:ext cx="7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  <a:latin typeface="Aptos Black" panose="020B0004020202020204" pitchFamily="34" charset="0"/>
              </a:rPr>
              <a:t>EN EL CUADERNO DE TRABAJO:</a:t>
            </a:r>
            <a:endParaRPr lang="es-CO" sz="3600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F93C87-08F1-B684-79D5-5D4746897A57}"/>
              </a:ext>
            </a:extLst>
          </p:cNvPr>
          <p:cNvSpPr txBox="1"/>
          <p:nvPr/>
        </p:nvSpPr>
        <p:spPr>
          <a:xfrm>
            <a:off x="346588" y="895459"/>
            <a:ext cx="87506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Actividad: “Lo que la tierra me enseñó”</a:t>
            </a:r>
            <a:endParaRPr lang="es-MX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Dibujo lo que viví durante la siembra (puedo incluirme sembrando, plantas, lombrices, etc.).</a:t>
            </a:r>
          </a:p>
          <a:p>
            <a:pPr algn="l"/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Escribo una frase sobre lo que aprendí sobre mí mismo como persona en esa experiencia.</a:t>
            </a:r>
          </a:p>
          <a:p>
            <a:pPr algn="l"/>
            <a:endParaRPr lang="es-MX" sz="2000" dirty="0">
              <a:latin typeface="Roboto" panose="02000000000000000000" pitchFamily="2" charset="0"/>
            </a:endParaRPr>
          </a:p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Ejemplos: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“Aprendí que puedo cuidar la vida.”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“Me gusta sembrar porque ayudo al planeta.”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“Cuando siembro, siento que soy bueno.”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4.Redacto una pregunta que me haya generado la experiencia.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411659">
            <a:off x="6836040" y="-569023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7080290" y="-280389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5743" flipH="1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72843">
            <a:off x="-887254" y="-480565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3563015" y="670151"/>
            <a:ext cx="460797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000" b="1" dirty="0"/>
              <a:t>RETROALIMENTACIÓN (5-7 min)</a:t>
            </a:r>
          </a:p>
          <a:p>
            <a:r>
              <a:rPr lang="es-MX" sz="2000" dirty="0"/>
              <a:t>Se invita a compartir algunos dibujos y frases.</a:t>
            </a:r>
          </a:p>
          <a:p>
            <a:r>
              <a:rPr lang="es-MX" sz="2000" dirty="0"/>
              <a:t>La docente retoma ideas destacando el valor de la acción consciente y cómo </a:t>
            </a:r>
            <a:r>
              <a:rPr lang="es-MX" sz="2000" b="1" dirty="0"/>
              <a:t>la siembra es un acto filosófico</a:t>
            </a:r>
            <a:r>
              <a:rPr lang="es-MX" sz="2000" dirty="0"/>
              <a:t> que dice algo de lo que somos.</a:t>
            </a:r>
          </a:p>
          <a:p>
            <a:endParaRPr lang="es-MX" sz="2000" dirty="0"/>
          </a:p>
          <a:p>
            <a:r>
              <a:rPr lang="es-MX" sz="2000" dirty="0">
                <a:solidFill>
                  <a:srgbClr val="FF0000"/>
                </a:solidFill>
              </a:rPr>
              <a:t>Preguntas de cierre:</a:t>
            </a:r>
          </a:p>
          <a:p>
            <a:r>
              <a:rPr lang="es-MX" sz="2000" dirty="0">
                <a:solidFill>
                  <a:srgbClr val="FF0000"/>
                </a:solidFill>
              </a:rPr>
              <a:t>– ¿Qué te dice tu corazón cuando ayudas a la Tierra?</a:t>
            </a:r>
          </a:p>
          <a:p>
            <a:r>
              <a:rPr lang="es-MX" sz="2000" dirty="0">
                <a:solidFill>
                  <a:srgbClr val="FF0000"/>
                </a:solidFill>
              </a:rPr>
              <a:t>– ¿Cómo creces tú cuando cuidas lo que te rodea?</a:t>
            </a: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rtoon bee with magnifying glass">
            <a:extLst>
              <a:ext uri="{FF2B5EF4-FFF2-40B4-BE49-F238E27FC236}">
                <a16:creationId xmlns:a16="http://schemas.microsoft.com/office/drawing/2014/main" id="{69FCB084-EDBC-EC50-F2CF-97C6113F17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92" y="8777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187">
          <a:extLst>
            <a:ext uri="{FF2B5EF4-FFF2-40B4-BE49-F238E27FC236}">
              <a16:creationId xmlns:a16="http://schemas.microsoft.com/office/drawing/2014/main" id="{16CFC16A-9A49-634A-F428-BE9EE2AA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>
            <a:extLst>
              <a:ext uri="{FF2B5EF4-FFF2-40B4-BE49-F238E27FC236}">
                <a16:creationId xmlns:a16="http://schemas.microsoft.com/office/drawing/2014/main" id="{F57FFC47-4643-1BB9-CB02-FED2DE75C9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411659">
            <a:off x="6836040" y="-569023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>
            <a:extLst>
              <a:ext uri="{FF2B5EF4-FFF2-40B4-BE49-F238E27FC236}">
                <a16:creationId xmlns:a16="http://schemas.microsoft.com/office/drawing/2014/main" id="{EA945794-2BE2-8C79-9572-4B86320A8C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7080290" y="-280389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>
            <a:extLst>
              <a:ext uri="{FF2B5EF4-FFF2-40B4-BE49-F238E27FC236}">
                <a16:creationId xmlns:a16="http://schemas.microsoft.com/office/drawing/2014/main" id="{1B7C9034-CB8F-2C4B-E8F0-D04B1F6AE3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5743" flipH="1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>
            <a:extLst>
              <a:ext uri="{FF2B5EF4-FFF2-40B4-BE49-F238E27FC236}">
                <a16:creationId xmlns:a16="http://schemas.microsoft.com/office/drawing/2014/main" id="{34CE2A52-C689-AA61-4E93-F9280276B90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>
            <a:extLst>
              <a:ext uri="{FF2B5EF4-FFF2-40B4-BE49-F238E27FC236}">
                <a16:creationId xmlns:a16="http://schemas.microsoft.com/office/drawing/2014/main" id="{D28A0375-12D2-0C82-0BDD-6193C922E96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72843">
            <a:off x="-887254" y="-480565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>
            <a:extLst>
              <a:ext uri="{FF2B5EF4-FFF2-40B4-BE49-F238E27FC236}">
                <a16:creationId xmlns:a16="http://schemas.microsoft.com/office/drawing/2014/main" id="{6B7F1249-842B-FFB5-7BB3-D01847D0EF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>
            <a:extLst>
              <a:ext uri="{FF2B5EF4-FFF2-40B4-BE49-F238E27FC236}">
                <a16:creationId xmlns:a16="http://schemas.microsoft.com/office/drawing/2014/main" id="{01015401-8F1C-5F38-F71A-08DBD7E50629}"/>
              </a:ext>
            </a:extLst>
          </p:cNvPr>
          <p:cNvSpPr txBox="1"/>
          <p:nvPr/>
        </p:nvSpPr>
        <p:spPr>
          <a:xfrm>
            <a:off x="3563015" y="670151"/>
            <a:ext cx="460797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000" b="1" dirty="0"/>
              <a:t>CIERRE (5 min)</a:t>
            </a:r>
          </a:p>
          <a:p>
            <a:r>
              <a:rPr lang="es-MX" sz="2000" b="1" dirty="0"/>
              <a:t>Dinámica: “Yo soy parte de la Tierra”</a:t>
            </a:r>
            <a:endParaRPr lang="es-MX" sz="2000" dirty="0"/>
          </a:p>
          <a:p>
            <a:r>
              <a:rPr lang="es-MX" sz="2000" dirty="0">
                <a:solidFill>
                  <a:srgbClr val="FF0000"/>
                </a:solidFill>
              </a:rPr>
              <a:t>Cada estudiante menciona en voz alta algo que puede hacer para cuidar el planeta y termina la frase:</a:t>
            </a:r>
          </a:p>
          <a:p>
            <a:r>
              <a:rPr lang="es-MX" sz="2000" b="1" dirty="0"/>
              <a:t>“Yo soy parte de la Tierra cuando…”</a:t>
            </a:r>
            <a:endParaRPr lang="es-MX" sz="2000" dirty="0"/>
          </a:p>
          <a:p>
            <a:r>
              <a:rPr lang="es-MX" sz="2000" dirty="0"/>
              <a:t>Ejemplos:</a:t>
            </a:r>
          </a:p>
          <a:p>
            <a:r>
              <a:rPr lang="es-MX" sz="2000" dirty="0"/>
              <a:t>– “...no piso las plantas.”</a:t>
            </a:r>
          </a:p>
          <a:p>
            <a:r>
              <a:rPr lang="es-MX" sz="2000" dirty="0"/>
              <a:t>– “...siembro con amor.”</a:t>
            </a:r>
          </a:p>
          <a:p>
            <a:r>
              <a:rPr lang="es-MX" sz="2000" dirty="0"/>
              <a:t>– “...cuido el suelo y no lo ensucio.”</a:t>
            </a:r>
          </a:p>
          <a:p>
            <a:endParaRPr lang="es-MX" sz="2000" dirty="0"/>
          </a:p>
          <a:p>
            <a:r>
              <a:rPr lang="es-MX" sz="2000" dirty="0">
                <a:solidFill>
                  <a:srgbClr val="FF0000"/>
                </a:solidFill>
              </a:rPr>
              <a:t>Todos repiten al final:</a:t>
            </a:r>
          </a:p>
          <a:p>
            <a:r>
              <a:rPr lang="es-MX" sz="2000" b="1" dirty="0">
                <a:solidFill>
                  <a:srgbClr val="FF0000"/>
                </a:solidFill>
              </a:rPr>
              <a:t>“Cuidar el suelo es crecer como personas.”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200" name="Google Shape;200;p28">
            <a:extLst>
              <a:ext uri="{FF2B5EF4-FFF2-40B4-BE49-F238E27FC236}">
                <a16:creationId xmlns:a16="http://schemas.microsoft.com/office/drawing/2014/main" id="{D1A7CB4F-F4EC-F5E7-F4E9-1A71DF3A142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rtoon bee with magnifying glass">
            <a:extLst>
              <a:ext uri="{FF2B5EF4-FFF2-40B4-BE49-F238E27FC236}">
                <a16:creationId xmlns:a16="http://schemas.microsoft.com/office/drawing/2014/main" id="{F9E0DD6B-4911-8377-0E2D-843562608A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92" y="877778"/>
            <a:ext cx="2898607" cy="32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6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498</Words>
  <Application>Microsoft Office PowerPoint</Application>
  <PresentationFormat>Presentación en pantalla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Sansita ExtraBold</vt:lpstr>
      <vt:lpstr>Arial</vt:lpstr>
      <vt:lpstr>Roboto</vt:lpstr>
      <vt:lpstr>Calibri</vt:lpstr>
      <vt:lpstr>Aptos Black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3</cp:revision>
  <dcterms:modified xsi:type="dcterms:W3CDTF">2025-07-10T23:24:47Z</dcterms:modified>
</cp:coreProperties>
</file>