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78" r:id="rId2"/>
    <p:sldId id="282" r:id="rId3"/>
    <p:sldId id="263" r:id="rId4"/>
    <p:sldId id="283" r:id="rId5"/>
    <p:sldId id="284" r:id="rId6"/>
    <p:sldId id="262"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5BD09-0001-44E6-86F7-9DA4E46B6056}" v="30" dt="2025-01-07T22:37:10.2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813" autoAdjust="0"/>
  </p:normalViewPr>
  <p:slideViewPr>
    <p:cSldViewPr snapToGrid="0">
      <p:cViewPr varScale="1">
        <p:scale>
          <a:sx n="52" d="100"/>
          <a:sy n="52" d="100"/>
        </p:scale>
        <p:origin x="143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CD4D-05EB-4CD6-938A-1EE895D06B6E}" type="datetimeFigureOut">
              <a:rPr lang="es-CO" smtClean="0"/>
              <a:t>16/07/2025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B14B-5E72-4127-8566-0D2C1CEED0F3}" type="slidenum">
              <a:rPr lang="es-CO" smtClean="0"/>
              <a:t>‹Nº›</a:t>
            </a:fld>
            <a:endParaRPr lang="es-CO"/>
          </a:p>
        </p:txBody>
      </p:sp>
    </p:spTree>
    <p:extLst>
      <p:ext uri="{BB962C8B-B14F-4D97-AF65-F5344CB8AC3E}">
        <p14:creationId xmlns:p14="http://schemas.microsoft.com/office/powerpoint/2010/main" val="238481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1</a:t>
            </a:fld>
            <a:endParaRPr lang="es-CO"/>
          </a:p>
        </p:txBody>
      </p:sp>
    </p:spTree>
    <p:extLst>
      <p:ext uri="{BB962C8B-B14F-4D97-AF65-F5344CB8AC3E}">
        <p14:creationId xmlns:p14="http://schemas.microsoft.com/office/powerpoint/2010/main" val="3802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2</a:t>
            </a:fld>
            <a:endParaRPr lang="es-CO"/>
          </a:p>
        </p:txBody>
      </p:sp>
    </p:spTree>
    <p:extLst>
      <p:ext uri="{BB962C8B-B14F-4D97-AF65-F5344CB8AC3E}">
        <p14:creationId xmlns:p14="http://schemas.microsoft.com/office/powerpoint/2010/main" val="112248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010B14B-5E72-4127-8566-0D2C1CEED0F3}" type="slidenum">
              <a:rPr lang="es-CO" smtClean="0"/>
              <a:t>3</a:t>
            </a:fld>
            <a:endParaRPr lang="es-CO"/>
          </a:p>
        </p:txBody>
      </p:sp>
    </p:spTree>
    <p:extLst>
      <p:ext uri="{BB962C8B-B14F-4D97-AF65-F5344CB8AC3E}">
        <p14:creationId xmlns:p14="http://schemas.microsoft.com/office/powerpoint/2010/main" val="291520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4</a:t>
            </a:fld>
            <a:endParaRPr lang="es-CO"/>
          </a:p>
        </p:txBody>
      </p:sp>
    </p:spTree>
    <p:extLst>
      <p:ext uri="{BB962C8B-B14F-4D97-AF65-F5344CB8AC3E}">
        <p14:creationId xmlns:p14="http://schemas.microsoft.com/office/powerpoint/2010/main" val="281648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010B14B-5E72-4127-8566-0D2C1CEED0F3}" type="slidenum">
              <a:rPr lang="es-CO" smtClean="0"/>
              <a:t>5</a:t>
            </a:fld>
            <a:endParaRPr lang="es-CO"/>
          </a:p>
        </p:txBody>
      </p:sp>
    </p:spTree>
    <p:extLst>
      <p:ext uri="{BB962C8B-B14F-4D97-AF65-F5344CB8AC3E}">
        <p14:creationId xmlns:p14="http://schemas.microsoft.com/office/powerpoint/2010/main" val="146871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FB9F1-3662-2D27-3AF3-959D192E99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4661AEE-3F4A-C4E0-A1BF-75061DB40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CA48EEC-965E-2EF1-FA3F-5BC28C6ACE0A}"/>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5CFB5080-CE1D-53B8-7EC0-D86ADFFB21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266621-46F1-70AF-3E39-4937BD054B1E}"/>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26297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B5E4-96FF-081B-8E69-7D0A436C44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2517F2D-25FF-4748-4D80-9C88379E6C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BC2291-D50E-D307-F4F3-D0C68AB1F1C5}"/>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3DE407F2-EBAF-53AF-DB70-D7BE0B7B0E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4B0CFA-4764-E6C2-DE38-8EBC76EC96D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88682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0B76AF-2A10-F1A4-3552-FB8C6D65D0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0B7CB9D-5A20-6500-01F2-1145A9F517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0F9309A-7A5E-7F43-DC52-0C709BBD4CBD}"/>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0B0D82A6-F8FA-B55D-7E31-2EC3F242A4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38D592-F235-CAA5-FD8C-B09AE935714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73788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DA1D5-AD41-7F97-AC9A-C707825EFC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322600-E90F-FFB0-6A2E-CE32F66CEA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9C8411-4F09-9E4E-3DC6-D7E5E5FE5302}"/>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652E4242-7FE6-4307-8F3E-52A0FA8C33F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45890A-786E-E14A-835B-4CA17C4116D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65538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26C65-31FF-03B6-4ECC-565C05C287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F349B1-5F62-A0F4-0C2D-3B61DD3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FCE76F-C52C-CF44-2100-F1C56E186B8B}"/>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889BAB72-7E22-EF7F-ED5B-1ED8D4136B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645BAD-6E8C-1FFE-9014-23392E45DA14}"/>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108706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A80FA-7BAA-4643-84CE-40450D2C85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7396425-311C-0743-2380-3ED5D42627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588A81D-1273-4D4C-E4E3-F5955D30AF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1722B0E-B0B9-3AD4-EBF9-FA105FB3DB6B}"/>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6" name="Marcador de pie de página 5">
            <a:extLst>
              <a:ext uri="{FF2B5EF4-FFF2-40B4-BE49-F238E27FC236}">
                <a16:creationId xmlns:a16="http://schemas.microsoft.com/office/drawing/2014/main" id="{424D837A-BAAA-B7E2-9766-C1D6799B3A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EAC2F5-EF18-FBA4-AF53-067845E2051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293868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60328-CE62-6FAB-4447-F1D2002F79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A377BE-2E10-B313-A30F-8F5D54D54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029B46-DFF9-8289-F1F7-4D016D3E2F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94A840-6202-078F-B6CA-20F7ABCB0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20ECA0-C97D-3DDD-944A-D0A2FD5564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797070A-29B8-EF1D-4CA9-F62602477508}"/>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8" name="Marcador de pie de página 7">
            <a:extLst>
              <a:ext uri="{FF2B5EF4-FFF2-40B4-BE49-F238E27FC236}">
                <a16:creationId xmlns:a16="http://schemas.microsoft.com/office/drawing/2014/main" id="{9B5EDB1C-4FBC-0DFE-C2AD-810453062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752DC70-61AF-2AC6-1BBB-74964141529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306478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73737-4710-2D32-B6C1-69B7CCE882D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5FD91C7-6384-4AAB-1875-8C87713008E2}"/>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4" name="Marcador de pie de página 3">
            <a:extLst>
              <a:ext uri="{FF2B5EF4-FFF2-40B4-BE49-F238E27FC236}">
                <a16:creationId xmlns:a16="http://schemas.microsoft.com/office/drawing/2014/main" id="{8FB4EF33-30B7-ABA1-7747-21DCCC95C5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651832-5C5D-D83F-B5C1-AF45E7AB310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099342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D628EA-03F0-0279-2869-248EEE85BA7B}"/>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3" name="Marcador de pie de página 2">
            <a:extLst>
              <a:ext uri="{FF2B5EF4-FFF2-40B4-BE49-F238E27FC236}">
                <a16:creationId xmlns:a16="http://schemas.microsoft.com/office/drawing/2014/main" id="{9AC3DBAD-61FD-CC6F-DA75-6ACBAE484DD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CA3C1DB-42EE-9FBE-B23D-AD580E7CC04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43511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48728-C76B-0852-375D-C82EF43BD5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E0A3CC-2C0F-5578-E3C3-D53BACD87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B7247C3-3B03-E1F5-46B8-8960E3C66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0DF8C8-4A5F-8E71-B5A7-81B01C6A57D9}"/>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6" name="Marcador de pie de página 5">
            <a:extLst>
              <a:ext uri="{FF2B5EF4-FFF2-40B4-BE49-F238E27FC236}">
                <a16:creationId xmlns:a16="http://schemas.microsoft.com/office/drawing/2014/main" id="{EFE06CDF-EFF1-94CF-E59B-32E323AF52E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C22CA14-8B74-AF3D-7D8C-BC5C11663C6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075213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404F1-2E84-A709-DDF1-EB1A72C3DF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787A849-E40F-8625-740D-26C75B7B2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333FB0C-0992-81DA-9366-EAA70611C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5D429A-D5BE-7F2C-885A-89572BA94C5C}"/>
              </a:ext>
            </a:extLst>
          </p:cNvPr>
          <p:cNvSpPr>
            <a:spLocks noGrp="1"/>
          </p:cNvSpPr>
          <p:nvPr>
            <p:ph type="dt" sz="half" idx="10"/>
          </p:nvPr>
        </p:nvSpPr>
        <p:spPr/>
        <p:txBody>
          <a:bodyPr/>
          <a:lstStyle/>
          <a:p>
            <a:fld id="{62082041-E601-BF4D-AFF9-480FFF815E99}" type="datetimeFigureOut">
              <a:rPr lang="es-CO" smtClean="0"/>
              <a:t>16/07/2025</a:t>
            </a:fld>
            <a:endParaRPr lang="es-CO"/>
          </a:p>
        </p:txBody>
      </p:sp>
      <p:sp>
        <p:nvSpPr>
          <p:cNvPr id="6" name="Marcador de pie de página 5">
            <a:extLst>
              <a:ext uri="{FF2B5EF4-FFF2-40B4-BE49-F238E27FC236}">
                <a16:creationId xmlns:a16="http://schemas.microsoft.com/office/drawing/2014/main" id="{3FF7495D-0FD5-B487-C441-11B49D5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77A73F2-6C41-2D09-E5AC-15DFDFB35F8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653796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F5EEDF-DD3D-60C2-260D-242D5D84D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FE541D-E496-D092-DC32-349CA8C99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A4EA9F1-B145-0345-FD35-A1E798A3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82041-E601-BF4D-AFF9-480FFF815E99}" type="datetimeFigureOut">
              <a:rPr lang="es-CO" smtClean="0"/>
              <a:t>16/07/2025</a:t>
            </a:fld>
            <a:endParaRPr lang="es-CO"/>
          </a:p>
        </p:txBody>
      </p:sp>
      <p:sp>
        <p:nvSpPr>
          <p:cNvPr id="5" name="Marcador de pie de página 4">
            <a:extLst>
              <a:ext uri="{FF2B5EF4-FFF2-40B4-BE49-F238E27FC236}">
                <a16:creationId xmlns:a16="http://schemas.microsoft.com/office/drawing/2014/main" id="{1BBF7B9F-AF7E-6752-194E-3BF3B076D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24B925-BD69-1D4B-8035-34EF1372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40AA6-F5F9-DA45-82BE-2B09F3187015}" type="slidenum">
              <a:rPr lang="es-CO" smtClean="0"/>
              <a:t>‹Nº›</a:t>
            </a:fld>
            <a:endParaRPr lang="es-CO"/>
          </a:p>
        </p:txBody>
      </p:sp>
    </p:spTree>
    <p:extLst>
      <p:ext uri="{BB962C8B-B14F-4D97-AF65-F5344CB8AC3E}">
        <p14:creationId xmlns:p14="http://schemas.microsoft.com/office/powerpoint/2010/main" val="408405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hermanosmaristas-my.sharepoint.com/:p:/g/personal/dsarmiento_fmsnor_org/EY18Js9WJkpNirlV9maQc2kBl5jXlGv8ZCX5dNPAugJX_g?e=G1uB4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ermanosmaristas-my.sharepoint.com/:w:/g/personal/dsarmiento_fmsnor_org/ERLNFUmuel1Njqr52WkvdWkBHJa_4huLsp5K2oNA5bZKXg?e=gnFmx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abcya.com/games/base-ten-bing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0D5A4-81DA-930F-F34E-0D5CB6D97E00}"/>
              </a:ext>
            </a:extLst>
          </p:cNvPr>
          <p:cNvSpPr>
            <a:spLocks noGrp="1"/>
          </p:cNvSpPr>
          <p:nvPr>
            <p:ph type="title"/>
          </p:nvPr>
        </p:nvSpPr>
        <p:spPr>
          <a:xfrm>
            <a:off x="1015621" y="2154890"/>
            <a:ext cx="10515600" cy="2335223"/>
          </a:xfrm>
        </p:spPr>
        <p:txBody>
          <a:bodyPr>
            <a:normAutofit fontScale="90000"/>
          </a:bodyPr>
          <a:lstStyle/>
          <a:p>
            <a:pPr algn="ct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r>
              <a:rPr lang="es-ES" b="1" dirty="0">
                <a:latin typeface="Century Gothic" panose="020B0502020202020204" pitchFamily="34" charset="0"/>
              </a:rPr>
              <a:t>MATH </a:t>
            </a:r>
            <a:br>
              <a:rPr lang="es-ES" b="1" dirty="0">
                <a:latin typeface="Century Gothic" panose="020B0502020202020204" pitchFamily="34" charset="0"/>
              </a:rPr>
            </a:br>
            <a:br>
              <a:rPr lang="es-ES" b="1" dirty="0">
                <a:latin typeface="Century Gothic" panose="020B0502020202020204" pitchFamily="34" charset="0"/>
              </a:rPr>
            </a:br>
            <a:r>
              <a:rPr lang="es-ES" b="1">
                <a:latin typeface="Century Gothic" panose="020B0502020202020204" pitchFamily="34" charset="0"/>
              </a:rPr>
              <a:t>SEMANA 3 </a:t>
            </a:r>
            <a:r>
              <a:rPr lang="es-ES" b="1" dirty="0">
                <a:latin typeface="Century Gothic" panose="020B0502020202020204" pitchFamily="34" charset="0"/>
              </a:rPr>
              <a:t>JULIO 21 AL 25</a:t>
            </a:r>
            <a:br>
              <a:rPr lang="es-ES" b="1" dirty="0">
                <a:latin typeface="Century Gothic" panose="020B0502020202020204" pitchFamily="34" charset="0"/>
              </a:rPr>
            </a:br>
            <a:br>
              <a:rPr lang="es-ES" b="1" dirty="0">
                <a:latin typeface="Century Gothic" panose="020B0502020202020204" pitchFamily="34" charset="0"/>
              </a:rPr>
            </a:br>
            <a:r>
              <a:rPr lang="es-ES" b="1" dirty="0">
                <a:latin typeface="Century Gothic" panose="020B0502020202020204" pitchFamily="34" charset="0"/>
              </a:rPr>
              <a:t>EJE</a:t>
            </a:r>
            <a:r>
              <a:rPr lang="es-CO" b="1" dirty="0">
                <a:latin typeface="Century Gothic" panose="020B0502020202020204" pitchFamily="34" charset="0"/>
              </a:rPr>
              <a:t>: CONOCIENDO MI ENTORNO</a:t>
            </a:r>
            <a:br>
              <a:rPr lang="es-CO" b="1" dirty="0">
                <a:latin typeface="Century Gothic" panose="020B0502020202020204" pitchFamily="34" charset="0"/>
              </a:rPr>
            </a:br>
            <a:endParaRPr lang="es-CO" b="1" dirty="0">
              <a:latin typeface="Comic Sans MS" panose="030F0702030302020204" pitchFamily="66" charset="0"/>
            </a:endParaRPr>
          </a:p>
        </p:txBody>
      </p:sp>
      <p:pic>
        <p:nvPicPr>
          <p:cNvPr id="3" name="Imagen 2" descr="Texto&#10;&#10;Descripción generada automáticamente">
            <a:extLst>
              <a:ext uri="{FF2B5EF4-FFF2-40B4-BE49-F238E27FC236}">
                <a16:creationId xmlns:a16="http://schemas.microsoft.com/office/drawing/2014/main" id="{C306522E-2D4B-4516-B392-A2BEF1A71912}"/>
              </a:ext>
            </a:extLst>
          </p:cNvPr>
          <p:cNvPicPr>
            <a:picLocks noChangeAspect="1"/>
          </p:cNvPicPr>
          <p:nvPr/>
        </p:nvPicPr>
        <p:blipFill>
          <a:blip r:embed="rId3"/>
          <a:stretch>
            <a:fillRect/>
          </a:stretch>
        </p:blipFill>
        <p:spPr>
          <a:xfrm>
            <a:off x="2090553" y="598778"/>
            <a:ext cx="8365735" cy="2830222"/>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FCEFE3F1-3DAD-45EC-B5C0-53579BD7B570}"/>
              </a:ext>
            </a:extLst>
          </p:cNvPr>
          <p:cNvSpPr txBox="1"/>
          <p:nvPr/>
        </p:nvSpPr>
        <p:spPr>
          <a:xfrm>
            <a:off x="3822700" y="399841"/>
            <a:ext cx="7524528" cy="430887"/>
          </a:xfrm>
          <a:prstGeom prst="rect">
            <a:avLst/>
          </a:prstGeom>
          <a:noFill/>
        </p:spPr>
        <p:txBody>
          <a:bodyPr wrap="square">
            <a:spAutoFit/>
          </a:bodyPr>
          <a:lstStyle/>
          <a:p>
            <a:pPr algn="r"/>
            <a:r>
              <a:rPr lang="es-ES" sz="2200"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FE4C54F3-5BFD-4597-8D10-94E0D78B8901}"/>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810126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CDDD-421D-77BD-786F-5980EA846B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5B2F28F-D4CC-40C6-9BEA-3CF9EFF882E6}"/>
              </a:ext>
            </a:extLst>
          </p:cNvPr>
          <p:cNvSpPr/>
          <p:nvPr/>
        </p:nvSpPr>
        <p:spPr>
          <a:xfrm>
            <a:off x="1101012" y="1399592"/>
            <a:ext cx="10058400" cy="4185761"/>
          </a:xfrm>
          <a:prstGeom prst="rect">
            <a:avLst/>
          </a:prstGeom>
        </p:spPr>
        <p:txBody>
          <a:bodyPr wrap="square">
            <a:spAutoFit/>
          </a:bodyPr>
          <a:lstStyle/>
          <a:p>
            <a:pPr algn="ctr"/>
            <a:r>
              <a:rPr lang="es-ES" sz="3600" b="1" dirty="0">
                <a:latin typeface="Century Gothic" panose="020B0502020202020204" pitchFamily="34" charset="0"/>
              </a:rPr>
              <a:t>M</a:t>
            </a:r>
            <a:r>
              <a:rPr lang="es-CO" sz="3600" b="1" dirty="0">
                <a:latin typeface="Century Gothic" panose="020B0502020202020204" pitchFamily="34" charset="0"/>
              </a:rPr>
              <a:t>OMENTO 1</a:t>
            </a:r>
          </a:p>
          <a:p>
            <a:r>
              <a:rPr lang="es-CO" sz="3600" b="1" dirty="0">
                <a:latin typeface="Century Gothic" panose="020B0502020202020204" pitchFamily="34" charset="0"/>
              </a:rPr>
              <a:t>PROPÓSITO:</a:t>
            </a:r>
            <a:endParaRPr lang="es-CO" sz="3600" dirty="0">
              <a:latin typeface="Century Gothic" panose="020B0502020202020204" pitchFamily="34" charset="0"/>
            </a:endParaRPr>
          </a:p>
          <a:p>
            <a:r>
              <a:rPr lang="es-CO" sz="3600" dirty="0">
                <a:latin typeface="Century Gothic" panose="020B0502020202020204" pitchFamily="34" charset="0"/>
              </a:rPr>
              <a:t>Identifico el concepto de la sustracción a través de juegos matemáticos con mis pares para construir de forma cooperativa los conceptos relacionados.</a:t>
            </a:r>
          </a:p>
          <a:p>
            <a:r>
              <a:rPr lang="es-CO" dirty="0"/>
              <a:t> </a:t>
            </a:r>
          </a:p>
          <a:p>
            <a:endParaRPr lang="es-ES" sz="3200" dirty="0">
              <a:latin typeface="Century Gothic" panose="020B0502020202020204" pitchFamily="34" charset="0"/>
            </a:endParaRPr>
          </a:p>
        </p:txBody>
      </p:sp>
      <p:pic>
        <p:nvPicPr>
          <p:cNvPr id="3" name="Imagen 2" descr="Logotipo, nombre de la empresa&#10;&#10;Descripción generada automáticamente">
            <a:extLst>
              <a:ext uri="{FF2B5EF4-FFF2-40B4-BE49-F238E27FC236}">
                <a16:creationId xmlns:a16="http://schemas.microsoft.com/office/drawing/2014/main" id="{A4B03D0A-B23F-4FE4-9DDF-36780A5E6E37}"/>
              </a:ext>
            </a:extLst>
          </p:cNvPr>
          <p:cNvPicPr>
            <a:picLocks noChangeAspect="1"/>
          </p:cNvPicPr>
          <p:nvPr/>
        </p:nvPicPr>
        <p:blipFill>
          <a:blip r:embed="rId3"/>
          <a:stretch>
            <a:fillRect/>
          </a:stretch>
        </p:blipFill>
        <p:spPr>
          <a:xfrm>
            <a:off x="11418203" y="144923"/>
            <a:ext cx="600976" cy="959920"/>
          </a:xfrm>
          <a:prstGeom prst="rect">
            <a:avLst/>
          </a:prstGeom>
        </p:spPr>
      </p:pic>
      <p:sp>
        <p:nvSpPr>
          <p:cNvPr id="4" name="Rectángulo 3">
            <a:extLst>
              <a:ext uri="{FF2B5EF4-FFF2-40B4-BE49-F238E27FC236}">
                <a16:creationId xmlns:a16="http://schemas.microsoft.com/office/drawing/2014/main" id="{AAB6285F-F203-4BBE-8AE2-5DAD1353FF55}"/>
              </a:ext>
            </a:extLst>
          </p:cNvPr>
          <p:cNvSpPr/>
          <p:nvPr/>
        </p:nvSpPr>
        <p:spPr>
          <a:xfrm>
            <a:off x="5385078" y="440217"/>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6FBD103D-D541-4A18-AC19-534D2D413256}"/>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1608618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40227" y="130695"/>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CO" sz="2800" b="1" dirty="0">
              <a:solidFill>
                <a:schemeClr val="bg1">
                  <a:lumMod val="9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8D0CE51-C443-F178-17FA-FFAAE11D77F5}"/>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id="{D2A04EB0-D47A-4D86-AB9D-382ADAB65B27}"/>
              </a:ext>
            </a:extLst>
          </p:cNvPr>
          <p:cNvSpPr/>
          <p:nvPr/>
        </p:nvSpPr>
        <p:spPr>
          <a:xfrm>
            <a:off x="1044471" y="599988"/>
            <a:ext cx="10674220" cy="6432530"/>
          </a:xfrm>
          <a:prstGeom prst="rect">
            <a:avLst/>
          </a:prstGeom>
        </p:spPr>
        <p:txBody>
          <a:bodyPr wrap="square">
            <a:spAutoFit/>
          </a:bodyPr>
          <a:lstStyle/>
          <a:p>
            <a:pPr algn="ctr"/>
            <a:endParaRPr lang="es-CO" sz="1400" b="1" dirty="0"/>
          </a:p>
          <a:p>
            <a:r>
              <a:rPr lang="es-CO" sz="1600" b="1" dirty="0">
                <a:latin typeface="Century Gothic" panose="020B0502020202020204" pitchFamily="34" charset="0"/>
              </a:rPr>
              <a:t>ACTIVADOR COGNITIVO:</a:t>
            </a:r>
            <a:endParaRPr lang="es-CO" sz="1600" dirty="0">
              <a:latin typeface="Century Gothic" panose="020B0502020202020204" pitchFamily="34" charset="0"/>
            </a:endParaRPr>
          </a:p>
          <a:p>
            <a:r>
              <a:rPr lang="es-CO" sz="1600" dirty="0">
                <a:latin typeface="Century Gothic" panose="020B0502020202020204" pitchFamily="34" charset="0"/>
              </a:rPr>
              <a:t>En el momento del exploro la docente proyectará a los estudiantes dos situaciones problémicas sobre sustracción resueltas para que los niños participen y argumenten sobre las posibles soluciones aparte de la planteada. </a:t>
            </a:r>
            <a:r>
              <a:rPr lang="es-CO" u="sng" dirty="0">
                <a:hlinkClick r:id="rId3"/>
              </a:rPr>
              <a:t>SITUACIONES PROBLEMICAS.pptx</a:t>
            </a:r>
            <a:r>
              <a:rPr lang="es-CO" u="sng" dirty="0"/>
              <a:t> </a:t>
            </a:r>
            <a:endParaRPr lang="es-CO" sz="1600" dirty="0">
              <a:latin typeface="Century Gothic" panose="020B0502020202020204" pitchFamily="34" charset="0"/>
            </a:endParaRPr>
          </a:p>
          <a:p>
            <a:r>
              <a:rPr lang="es-CO" sz="1600" dirty="0">
                <a:latin typeface="Century Gothic" panose="020B0502020202020204" pitchFamily="34" charset="0"/>
              </a:rPr>
              <a:t>La docente recuerda a los estudiantes las normas y reglas que se deben tener en cuenta en el desplazamiento del salón de clase y durante la permanencia en el salón de matemáticas.</a:t>
            </a:r>
          </a:p>
          <a:p>
            <a:r>
              <a:rPr lang="es-CO" sz="1600" b="1" dirty="0">
                <a:latin typeface="Century Gothic" panose="020B0502020202020204" pitchFamily="34" charset="0"/>
              </a:rPr>
              <a:t>Retroalimentación:</a:t>
            </a:r>
            <a:endParaRPr lang="es-CO" sz="1600" dirty="0">
              <a:latin typeface="Century Gothic" panose="020B0502020202020204" pitchFamily="34" charset="0"/>
            </a:endParaRPr>
          </a:p>
          <a:p>
            <a:r>
              <a:rPr lang="es-CO" sz="1600" dirty="0">
                <a:latin typeface="Century Gothic" panose="020B0502020202020204" pitchFamily="34" charset="0"/>
              </a:rPr>
              <a:t>La docente recuerda a los estudiantes las normas y reglas que se deben tener en cuenta en el desplazamiento del salón de clase y durante la permanencia en el salón de matemáticas.</a:t>
            </a:r>
          </a:p>
          <a:p>
            <a:r>
              <a:rPr lang="es-CO" sz="1600" b="1" dirty="0">
                <a:latin typeface="Century Gothic" panose="020B0502020202020204" pitchFamily="34" charset="0"/>
              </a:rPr>
              <a:t>Orientación de la atención: </a:t>
            </a:r>
            <a:endParaRPr lang="es-CO" sz="1600" dirty="0">
              <a:latin typeface="Century Gothic" panose="020B0502020202020204" pitchFamily="34" charset="0"/>
            </a:endParaRPr>
          </a:p>
          <a:p>
            <a:r>
              <a:rPr lang="es-CO" sz="1600" dirty="0">
                <a:latin typeface="Century Gothic" panose="020B0502020202020204" pitchFamily="34" charset="0"/>
              </a:rPr>
              <a:t>En la estación pensamiento lógico matemático los equipos de trabajo encontrarán un instructivo con las indicaciones necesarias para poder desarrollar la actividad propuesta de rotación por tres bases, lo deben de leer con cuidado y seguir el paso a paso garantizando que su trabajo al final sea exitoso. </a:t>
            </a:r>
          </a:p>
          <a:p>
            <a:r>
              <a:rPr lang="es-CO" u="sng" dirty="0">
                <a:hlinkClick r:id="rId4"/>
              </a:rPr>
              <a:t>INSTRUCTIVO WEEK 3 - MATH.docx</a:t>
            </a:r>
            <a:endParaRPr lang="es-CO" sz="1600" dirty="0">
              <a:latin typeface="Century Gothic" panose="020B0502020202020204" pitchFamily="34" charset="0"/>
            </a:endParaRPr>
          </a:p>
          <a:p>
            <a:r>
              <a:rPr lang="es-CO" sz="1600" b="1" dirty="0">
                <a:latin typeface="Century Gothic" panose="020B0502020202020204" pitchFamily="34" charset="0"/>
              </a:rPr>
              <a:t>Procesamiento de la información: </a:t>
            </a:r>
            <a:endParaRPr lang="es-CO" sz="1600" dirty="0">
              <a:latin typeface="Century Gothic" panose="020B0502020202020204" pitchFamily="34" charset="0"/>
            </a:endParaRPr>
          </a:p>
          <a:p>
            <a:r>
              <a:rPr lang="es-CO" sz="1600" dirty="0">
                <a:latin typeface="Century Gothic" panose="020B0502020202020204" pitchFamily="34" charset="0"/>
              </a:rPr>
              <a:t>Cada equipo teniendo en cuenta los roles y funciones en la metodología ABP desarrollará las actividades propuestas en las tres bases donde se harán juegos con: ábacos, palos de paletas y juego de componer y descomponer de la maleta matemática </a:t>
            </a:r>
          </a:p>
          <a:p>
            <a:r>
              <a:rPr lang="es-CO" sz="1600" b="1" dirty="0">
                <a:latin typeface="Century Gothic" panose="020B0502020202020204" pitchFamily="34" charset="0"/>
              </a:rPr>
              <a:t>CIERRE - SIGNIFICO:</a:t>
            </a:r>
            <a:endParaRPr lang="es-CO" sz="1600" dirty="0">
              <a:latin typeface="Century Gothic" panose="020B0502020202020204" pitchFamily="34" charset="0"/>
            </a:endParaRPr>
          </a:p>
          <a:p>
            <a:r>
              <a:rPr lang="es-CO" sz="1600" b="1" dirty="0">
                <a:latin typeface="Century Gothic" panose="020B0502020202020204" pitchFamily="34" charset="0"/>
              </a:rPr>
              <a:t>Evaluación: Tiempo 15 minutos</a:t>
            </a:r>
            <a:endParaRPr lang="es-CO" sz="1600" dirty="0">
              <a:latin typeface="Century Gothic" panose="020B0502020202020204" pitchFamily="34" charset="0"/>
            </a:endParaRPr>
          </a:p>
          <a:p>
            <a:r>
              <a:rPr lang="es-CO" sz="1600" dirty="0">
                <a:latin typeface="Century Gothic" panose="020B0502020202020204" pitchFamily="34" charset="0"/>
              </a:rPr>
              <a:t>Se finalizará la actividad con una asamblea donde los estudiantes guiados por la docente refuerzan el  concepto de sustracción y otros relacionados.</a:t>
            </a:r>
          </a:p>
          <a:p>
            <a:r>
              <a:rPr lang="es-CO" sz="1600" dirty="0">
                <a:latin typeface="Century Gothic" panose="020B0502020202020204" pitchFamily="34" charset="0"/>
              </a:rPr>
              <a:t> </a:t>
            </a:r>
          </a:p>
          <a:p>
            <a:endParaRPr lang="es-CO" sz="1400" dirty="0">
              <a:latin typeface="Century Gothic" panose="020B0502020202020204"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922981A0-B219-4B8E-8780-07668F42A6DC}"/>
              </a:ext>
            </a:extLst>
          </p:cNvPr>
          <p:cNvPicPr>
            <a:picLocks noChangeAspect="1"/>
          </p:cNvPicPr>
          <p:nvPr/>
        </p:nvPicPr>
        <p:blipFill>
          <a:blip r:embed="rId5"/>
          <a:stretch>
            <a:fillRect/>
          </a:stretch>
        </p:blipFill>
        <p:spPr>
          <a:xfrm>
            <a:off x="11418203" y="144923"/>
            <a:ext cx="600976" cy="959920"/>
          </a:xfrm>
          <a:prstGeom prst="rect">
            <a:avLst/>
          </a:prstGeom>
        </p:spPr>
      </p:pic>
      <p:sp>
        <p:nvSpPr>
          <p:cNvPr id="3" name="Rectángulo 2">
            <a:extLst>
              <a:ext uri="{FF2B5EF4-FFF2-40B4-BE49-F238E27FC236}">
                <a16:creationId xmlns:a16="http://schemas.microsoft.com/office/drawing/2014/main" id="{872346D8-8147-466D-8FAC-A1148FBB4D12}"/>
              </a:ext>
            </a:extLst>
          </p:cNvPr>
          <p:cNvSpPr/>
          <p:nvPr/>
        </p:nvSpPr>
        <p:spPr>
          <a:xfrm>
            <a:off x="5385078" y="408206"/>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171801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CDDD-421D-77BD-786F-5980EA846B7B}"/>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A4B03D0A-B23F-4FE4-9DDF-36780A5E6E37}"/>
              </a:ext>
            </a:extLst>
          </p:cNvPr>
          <p:cNvPicPr>
            <a:picLocks noChangeAspect="1"/>
          </p:cNvPicPr>
          <p:nvPr/>
        </p:nvPicPr>
        <p:blipFill>
          <a:blip r:embed="rId3"/>
          <a:stretch>
            <a:fillRect/>
          </a:stretch>
        </p:blipFill>
        <p:spPr>
          <a:xfrm>
            <a:off x="11418203" y="144923"/>
            <a:ext cx="600976" cy="959920"/>
          </a:xfrm>
          <a:prstGeom prst="rect">
            <a:avLst/>
          </a:prstGeom>
        </p:spPr>
      </p:pic>
      <p:sp>
        <p:nvSpPr>
          <p:cNvPr id="4" name="Rectángulo 3">
            <a:extLst>
              <a:ext uri="{FF2B5EF4-FFF2-40B4-BE49-F238E27FC236}">
                <a16:creationId xmlns:a16="http://schemas.microsoft.com/office/drawing/2014/main" id="{C84EC91C-3746-405E-A7FF-D07B95E9FE9F}"/>
              </a:ext>
            </a:extLst>
          </p:cNvPr>
          <p:cNvSpPr/>
          <p:nvPr/>
        </p:nvSpPr>
        <p:spPr>
          <a:xfrm>
            <a:off x="1492898" y="1104843"/>
            <a:ext cx="9776015" cy="4708981"/>
          </a:xfrm>
          <a:prstGeom prst="rect">
            <a:avLst/>
          </a:prstGeom>
        </p:spPr>
        <p:txBody>
          <a:bodyPr wrap="square">
            <a:spAutoFit/>
          </a:bodyPr>
          <a:lstStyle/>
          <a:p>
            <a:pPr algn="ctr"/>
            <a:r>
              <a:rPr lang="es-ES" sz="2800" b="1" dirty="0"/>
              <a:t>MOMENTO 2</a:t>
            </a:r>
          </a:p>
          <a:p>
            <a:pPr algn="ctr"/>
            <a:endParaRPr lang="es-ES" sz="2800" dirty="0"/>
          </a:p>
          <a:p>
            <a:pPr algn="just"/>
            <a:r>
              <a:rPr lang="es-ES" sz="3200" b="1" dirty="0"/>
              <a:t>PROPÓSITO: </a:t>
            </a:r>
          </a:p>
          <a:p>
            <a:pPr algn="just"/>
            <a:r>
              <a:rPr lang="es-CO" sz="3600" dirty="0">
                <a:latin typeface="Century Gothic" panose="020B0502020202020204" pitchFamily="34" charset="0"/>
              </a:rPr>
              <a:t>Resuelvo algunas situaciones problémicas a través de juegos matemáticos en compañía de mis pares para reforzar la representación de cantidades en unidades y decenas.</a:t>
            </a:r>
          </a:p>
          <a:p>
            <a:pPr algn="just"/>
            <a:endParaRPr lang="es-ES" sz="3200" b="1" dirty="0"/>
          </a:p>
        </p:txBody>
      </p:sp>
      <p:sp>
        <p:nvSpPr>
          <p:cNvPr id="2" name="Rectángulo 1">
            <a:extLst>
              <a:ext uri="{FF2B5EF4-FFF2-40B4-BE49-F238E27FC236}">
                <a16:creationId xmlns:a16="http://schemas.microsoft.com/office/drawing/2014/main" id="{31750D6B-B140-4FC5-ABC6-D0AB0710922F}"/>
              </a:ext>
            </a:extLst>
          </p:cNvPr>
          <p:cNvSpPr/>
          <p:nvPr/>
        </p:nvSpPr>
        <p:spPr>
          <a:xfrm>
            <a:off x="5385078" y="440217"/>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DA2C1852-F647-4CB3-BCF3-BB9586289EED}"/>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412916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41198" y="212837"/>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800" b="1" dirty="0">
                <a:solidFill>
                  <a:schemeClr val="bg1"/>
                </a:solidFill>
                <a:effectLst>
                  <a:outerShdw blurRad="38100" dist="38100" dir="2700000" algn="tl">
                    <a:srgbClr val="000000">
                      <a:alpha val="43137"/>
                    </a:srgbClr>
                  </a:outerShdw>
                </a:effectLst>
              </a:rPr>
              <a:t>“FORMANDO BUENOS CRISTIANOS Y BUENOS CIUDADANOS”</a:t>
            </a:r>
          </a:p>
        </p:txBody>
      </p:sp>
      <p:sp>
        <p:nvSpPr>
          <p:cNvPr id="4" name="CuadroTexto 3">
            <a:extLst>
              <a:ext uri="{FF2B5EF4-FFF2-40B4-BE49-F238E27FC236}">
                <a16:creationId xmlns:a16="http://schemas.microsoft.com/office/drawing/2014/main" id="{58D0CE51-C443-F178-17FA-FFAAE11D77F5}"/>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id="{D2A04EB0-D47A-4D86-AB9D-382ADAB65B27}"/>
              </a:ext>
            </a:extLst>
          </p:cNvPr>
          <p:cNvSpPr/>
          <p:nvPr/>
        </p:nvSpPr>
        <p:spPr>
          <a:xfrm>
            <a:off x="1044471" y="862146"/>
            <a:ext cx="10674220" cy="5909310"/>
          </a:xfrm>
          <a:prstGeom prst="rect">
            <a:avLst/>
          </a:prstGeom>
        </p:spPr>
        <p:txBody>
          <a:bodyPr wrap="square">
            <a:spAutoFit/>
          </a:bodyPr>
          <a:lstStyle/>
          <a:p>
            <a:r>
              <a:rPr lang="es-CO" sz="1400" b="1" dirty="0">
                <a:latin typeface="Century Gothic" panose="020B0502020202020204" pitchFamily="34" charset="0"/>
              </a:rPr>
              <a:t>ACTIVADOR COGNITIVO: </a:t>
            </a:r>
            <a:endParaRPr lang="es-CO" sz="1400" dirty="0">
              <a:latin typeface="Century Gothic" panose="020B0502020202020204" pitchFamily="34" charset="0"/>
            </a:endParaRPr>
          </a:p>
          <a:p>
            <a:r>
              <a:rPr lang="es-CO" sz="1400" dirty="0">
                <a:latin typeface="Century Gothic" panose="020B0502020202020204" pitchFamily="34" charset="0"/>
              </a:rPr>
              <a:t>En el momento del exploro la docente entrega a los estudiantes el juego de mallas, tiras y cuadros para representar y descomponer cantidades en unidades y decenas teniendo en cuenta el manejo del rango numérico que se ha venido trabajando.</a:t>
            </a:r>
          </a:p>
          <a:p>
            <a:r>
              <a:rPr lang="es-CO" sz="1400" b="1" dirty="0">
                <a:latin typeface="Century Gothic" panose="020B0502020202020204" pitchFamily="34" charset="0"/>
              </a:rPr>
              <a:t>Retroalimentación:</a:t>
            </a:r>
            <a:endParaRPr lang="es-CO" sz="1400" dirty="0">
              <a:latin typeface="Century Gothic" panose="020B0502020202020204" pitchFamily="34" charset="0"/>
            </a:endParaRPr>
          </a:p>
          <a:p>
            <a:r>
              <a:rPr lang="es-CO" sz="1400" dirty="0">
                <a:latin typeface="Century Gothic" panose="020B0502020202020204" pitchFamily="34" charset="0"/>
              </a:rPr>
              <a:t>Luego la docente invita a los niños a participar del juego interactivo: Bingo </a:t>
            </a:r>
            <a:r>
              <a:rPr lang="es-CO" sz="1400" u="sng" dirty="0">
                <a:latin typeface="Century Gothic" panose="020B0502020202020204" pitchFamily="34" charset="0"/>
                <a:hlinkClick r:id="rId3"/>
              </a:rPr>
              <a:t>https://www.abcya.com/games/base-ten-bingo</a:t>
            </a:r>
            <a:r>
              <a:rPr lang="es-CO" sz="1400" dirty="0">
                <a:latin typeface="Century Gothic" panose="020B0502020202020204" pitchFamily="34" charset="0"/>
              </a:rPr>
              <a:t> con el propósito de continuar reforzando la descomposición numérica en unidades, decenas y centenas.</a:t>
            </a:r>
          </a:p>
          <a:p>
            <a:r>
              <a:rPr lang="es-CO" sz="1400" b="1" dirty="0">
                <a:latin typeface="Century Gothic" panose="020B0502020202020204" pitchFamily="34" charset="0"/>
              </a:rPr>
              <a:t>Orientación de la atención: </a:t>
            </a:r>
            <a:endParaRPr lang="es-CO" sz="1400" dirty="0">
              <a:latin typeface="Century Gothic" panose="020B0502020202020204" pitchFamily="34" charset="0"/>
            </a:endParaRPr>
          </a:p>
          <a:p>
            <a:r>
              <a:rPr lang="es-CO" sz="1400" dirty="0">
                <a:latin typeface="Century Gothic" panose="020B0502020202020204" pitchFamily="34" charset="0"/>
              </a:rPr>
              <a:t>La docente realizará de forma práctica algunos ejemplos en el tablero sobre sustracciones con cantidades de 2 y hasta de tres cifras representando la diferencia con el juego matemático de mallas, tiras y cuadros.</a:t>
            </a:r>
          </a:p>
          <a:p>
            <a:r>
              <a:rPr lang="es-CO" sz="1400" b="1" dirty="0">
                <a:latin typeface="Century Gothic" panose="020B0502020202020204" pitchFamily="34" charset="0"/>
              </a:rPr>
              <a:t>Procesamiento de la información: </a:t>
            </a:r>
            <a:endParaRPr lang="es-CO" sz="1400" dirty="0">
              <a:latin typeface="Century Gothic" panose="020B0502020202020204" pitchFamily="34" charset="0"/>
            </a:endParaRPr>
          </a:p>
          <a:p>
            <a:r>
              <a:rPr lang="es-CO" sz="1400" dirty="0">
                <a:latin typeface="Century Gothic" panose="020B0502020202020204" pitchFamily="34" charset="0"/>
              </a:rPr>
              <a:t>Luego de la explicación y ejemplificación dada por la docente se motiva a los niños a realizar la técnica cooperativa uno para todos.</a:t>
            </a:r>
          </a:p>
          <a:p>
            <a:r>
              <a:rPr lang="es-CO" sz="1400" dirty="0">
                <a:latin typeface="Century Gothic" panose="020B0502020202020204" pitchFamily="34" charset="0"/>
              </a:rPr>
              <a:t>1.La docente plantea trabajar las páginas  24 – 25 – 26 - 55 del libro de matemáticas.</a:t>
            </a:r>
          </a:p>
          <a:p>
            <a:r>
              <a:rPr lang="es-CO" sz="1400" dirty="0">
                <a:latin typeface="Century Gothic" panose="020B0502020202020204" pitchFamily="34" charset="0"/>
              </a:rPr>
              <a:t>2. Cada alumno dedica unos minutos a resolver los ejercicios planteados. </a:t>
            </a:r>
          </a:p>
          <a:p>
            <a:r>
              <a:rPr lang="es-CO" sz="1400" dirty="0">
                <a:latin typeface="Century Gothic" panose="020B0502020202020204" pitchFamily="34" charset="0"/>
              </a:rPr>
              <a:t>3. Ponen en común sus resultados con su “pareja de hombro” dentro del equipo-base, tratando de formular una única respuesta. </a:t>
            </a:r>
          </a:p>
          <a:p>
            <a:r>
              <a:rPr lang="es-CO" sz="1400" dirty="0">
                <a:latin typeface="Century Gothic" panose="020B0502020202020204" pitchFamily="34" charset="0"/>
              </a:rPr>
              <a:t>4. Luego, las parejas contrastan sus respuestas dentro del equipo-base, buscando las respuestas correctas a los problemas planteados. </a:t>
            </a:r>
          </a:p>
          <a:p>
            <a:r>
              <a:rPr lang="es-CO" sz="1400" dirty="0">
                <a:latin typeface="Century Gothic" panose="020B0502020202020204" pitchFamily="34" charset="0"/>
              </a:rPr>
              <a:t>5. La docente dirige una puesta en común en gran grupo, pidiendo a un miembro de cada equipo-base que exponga las respuestas de su grupo.</a:t>
            </a:r>
          </a:p>
          <a:p>
            <a:r>
              <a:rPr lang="es-CO" sz="1400" b="1" dirty="0">
                <a:latin typeface="Century Gothic" panose="020B0502020202020204" pitchFamily="34" charset="0"/>
              </a:rPr>
              <a:t>CIERRE </a:t>
            </a:r>
            <a:endParaRPr lang="es-CO" sz="1400" dirty="0">
              <a:latin typeface="Century Gothic" panose="020B0502020202020204" pitchFamily="34" charset="0"/>
            </a:endParaRPr>
          </a:p>
          <a:p>
            <a:r>
              <a:rPr lang="es-CO" sz="1400" b="1" dirty="0">
                <a:latin typeface="Century Gothic" panose="020B0502020202020204" pitchFamily="34" charset="0"/>
              </a:rPr>
              <a:t>Evaluación: </a:t>
            </a:r>
            <a:endParaRPr lang="es-CO" sz="1400" dirty="0">
              <a:latin typeface="Century Gothic" panose="020B0502020202020204" pitchFamily="34" charset="0"/>
            </a:endParaRPr>
          </a:p>
          <a:p>
            <a:r>
              <a:rPr lang="es-CO" sz="1400" dirty="0">
                <a:latin typeface="Century Gothic" panose="020B0502020202020204" pitchFamily="34" charset="0"/>
              </a:rPr>
              <a:t>En asamblea de estudiantes la docente hará retroalimentación al trabajo realizado con el fin de realizar autoevaluación y si es necesario corrección al trabajo realizado.</a:t>
            </a:r>
          </a:p>
          <a:p>
            <a:pPr algn="ctr"/>
            <a:endParaRPr lang="es-CO" sz="1400" b="1" dirty="0">
              <a:latin typeface="Century Gothic" panose="020B0502020202020204" pitchFamily="34" charset="0"/>
            </a:endParaRPr>
          </a:p>
          <a:p>
            <a:endParaRPr lang="es-CO" sz="1400" dirty="0">
              <a:latin typeface="Century Gothic" panose="020B0502020202020204"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922981A0-B219-4B8E-8780-07668F42A6DC}"/>
              </a:ext>
            </a:extLst>
          </p:cNvPr>
          <p:cNvPicPr>
            <a:picLocks noChangeAspect="1"/>
          </p:cNvPicPr>
          <p:nvPr/>
        </p:nvPicPr>
        <p:blipFill>
          <a:blip r:embed="rId4"/>
          <a:stretch>
            <a:fillRect/>
          </a:stretch>
        </p:blipFill>
        <p:spPr>
          <a:xfrm>
            <a:off x="11418203" y="144923"/>
            <a:ext cx="600976" cy="959920"/>
          </a:xfrm>
          <a:prstGeom prst="rect">
            <a:avLst/>
          </a:prstGeom>
        </p:spPr>
      </p:pic>
      <p:pic>
        <p:nvPicPr>
          <p:cNvPr id="6" name="Imagen 5" descr="Texto&#10;&#10;Descripción generada automáticamente">
            <a:extLst>
              <a:ext uri="{FF2B5EF4-FFF2-40B4-BE49-F238E27FC236}">
                <a16:creationId xmlns:a16="http://schemas.microsoft.com/office/drawing/2014/main" id="{587D8332-C9BD-45FA-A5DF-26EDDCF1C20B}"/>
              </a:ext>
            </a:extLst>
          </p:cNvPr>
          <p:cNvPicPr>
            <a:picLocks noChangeAspect="1"/>
          </p:cNvPicPr>
          <p:nvPr/>
        </p:nvPicPr>
        <p:blipFill>
          <a:blip r:embed="rId5"/>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13588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descr="Logotipo, nombre de la empresa&#10;&#10;Descripción generada automáticamente">
            <a:extLst>
              <a:ext uri="{FF2B5EF4-FFF2-40B4-BE49-F238E27FC236}">
                <a16:creationId xmlns:a16="http://schemas.microsoft.com/office/drawing/2014/main" id="{D214E9F0-011A-47A1-9004-3AAD4392F4F0}"/>
              </a:ext>
            </a:extLst>
          </p:cNvPr>
          <p:cNvPicPr>
            <a:picLocks noChangeAspect="1"/>
          </p:cNvPicPr>
          <p:nvPr/>
        </p:nvPicPr>
        <p:blipFill>
          <a:blip r:embed="rId3"/>
          <a:stretch>
            <a:fillRect/>
          </a:stretch>
        </p:blipFill>
        <p:spPr>
          <a:xfrm>
            <a:off x="11591024" y="0"/>
            <a:ext cx="600976" cy="959920"/>
          </a:xfrm>
          <a:prstGeom prst="rect">
            <a:avLst/>
          </a:prstGeom>
        </p:spPr>
      </p:pic>
    </p:spTree>
    <p:extLst>
      <p:ext uri="{BB962C8B-B14F-4D97-AF65-F5344CB8AC3E}">
        <p14:creationId xmlns:p14="http://schemas.microsoft.com/office/powerpoint/2010/main" val="396627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646</Words>
  <Application>Microsoft Office PowerPoint</Application>
  <PresentationFormat>Panorámica</PresentationFormat>
  <Paragraphs>50</Paragraphs>
  <Slides>6</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Century Gothic</vt:lpstr>
      <vt:lpstr>Comic Sans MS</vt:lpstr>
      <vt:lpstr>Tema de Office</vt:lpstr>
      <vt:lpstr>      MATH   SEMANA 3 JULIO 21 AL 25  EJE: CONOCIENDO MI ENTORNO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Diseñador Multimedia</dc:creator>
  <cp:lastModifiedBy>DIANA FERNEY SARMIENTO GALINDO</cp:lastModifiedBy>
  <cp:revision>73</cp:revision>
  <dcterms:created xsi:type="dcterms:W3CDTF">2023-03-07T19:49:06Z</dcterms:created>
  <dcterms:modified xsi:type="dcterms:W3CDTF">2025-07-17T00:43:39Z</dcterms:modified>
</cp:coreProperties>
</file>