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81" r:id="rId3"/>
    <p:sldId id="280" r:id="rId4"/>
    <p:sldId id="279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63" r:id="rId18"/>
    <p:sldId id="262" r:id="rId1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94" autoAdjust="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EFB9F1-3662-2D27-3AF3-959D192E9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661AEE-3F4A-C4E0-A1BF-75061DB40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A48EEC-965E-2EF1-FA3F-5BC28C6A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B5080-CE1D-53B8-7EC0-D86ADFFB2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266621-46F1-70AF-3E39-4937BD05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62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BAB5E4-96FF-081B-8E69-7D0A436C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517F2D-25FF-4748-4D80-9C88379E6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BC2291-D50E-D307-F4F3-D0C68AB1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E407F2-EBAF-53AF-DB70-D7BE0B7B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4B0CFA-4764-E6C2-DE38-8EBC76EC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682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D0B76AF-2A10-F1A4-3552-FB8C6D65D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B7CB9D-5A20-6500-01F2-1145A9F51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F9309A-7A5E-7F43-DC52-0C709BBD4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0D82A6-F8FA-B55D-7E31-2EC3F242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38D592-F235-CAA5-FD8C-B09AE935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78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5DA1D5-AD41-7F97-AC9A-C707825EF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322600-E90F-FFB0-6A2E-CE32F66C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9C8411-4F09-9E4E-3DC6-D7E5E5FE5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2E4242-7FE6-4307-8F3E-52A0FA8C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5890A-786E-E14A-835B-4CA17C41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55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26C65-31FF-03B6-4ECC-565C05C2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F349B1-5F62-A0F4-0C2D-3B61DD346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FCE76F-C52C-CF44-2100-F1C56E186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9BAB72-7E22-EF7F-ED5B-1ED8D413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645BAD-6E8C-1FFE-9014-23392E45D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87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A80FA-7BAA-4643-84CE-40450D2C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396425-311C-0743-2380-3ED5D4262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88A81D-1273-4D4C-E4E3-F5955D30A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722B0E-B0B9-3AD4-EBF9-FA105FB3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4D837A-BAAA-B7E2-9766-C1D6799B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EAC2F5-EF18-FBA4-AF53-067845E2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38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560328-CE62-6FAB-4447-F1D2002F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A377BE-2E10-B313-A30F-8F5D54D54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029B46-DFF9-8289-F1F7-4D016D3E2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94A840-6202-078F-B6CA-20F7ABCB0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20ECA0-C97D-3DDD-944A-D0A2FD556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797070A-29B8-EF1D-4CA9-F6260247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5EDB1C-4FBC-0DFE-C2AD-81045306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52DC70-61AF-2AC6-1BBB-74964141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64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473737-4710-2D32-B6C1-69B7CCE8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5FD91C7-6384-4AAB-1875-8C877130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B4EF33-30B7-ABA1-7747-21DCCC95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651832-5C5D-D83F-B5C1-AF45E7AB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934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5D628EA-03F0-0279-2869-248EEE85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C3DBAD-61FD-CC6F-DA75-6ACBAE484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A3C1DB-42EE-9FBE-B23D-AD580E7CC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35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48728-C76B-0852-375D-C82EF43B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E0A3CC-2C0F-5578-E3C3-D53BACD87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7247C3-3B03-E1F5-46B8-8960E3C66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0DF8C8-4A5F-8E71-B5A7-81B01C6A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E06CDF-EFF1-94CF-E59B-32E323AF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22CA14-8B74-AF3D-7D8C-BC5C1166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52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404F1-2E84-A709-DDF1-EB1A72C3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87A849-E40F-8625-740D-26C75B7B2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33FB0C-0992-81DA-9366-EAA70611C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5D429A-D5BE-7F2C-885A-89572BA9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F7495D-0FD5-B487-C441-11B49D5C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7A73F2-6C41-2D09-E5AC-15DFDFB35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37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2F5EEDF-DD3D-60C2-260D-242D5D84D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FE541D-E496-D092-DC32-349CA8C99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4EA9F1-B145-0345-FD35-A1E798A32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BF7B9F-AF7E-6752-194E-3BF3B076D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24B925-BD69-1D4B-8035-34EF1372A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405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ermanosmaristas.sharepoint.com/:b:/r/sites/Juegayconstruyelamatemtica/Documentos%20compartidos/General/Grado%202%C2%B0/Juegos/Naipes%20Multiplicativos%20Nivel%200.pdf?csf=1&amp;web=1&amp;e=go5t9n" TargetMode="External"/><Relationship Id="rId2" Type="http://schemas.openxmlformats.org/officeDocument/2006/relationships/hyperlink" Target="https://hermanosmaristas.sharepoint.com/:b:/r/sites/Juegayconstruyelamatemtica/Documentos%20compartidos/General/Grado%202%C2%B0/Juegos/Naipes%20Multiplicativos%20Nivel%200.pdf?csf=1&amp;web=1&amp;e=K4t7f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ermanosmaristas-my.sharepoint.com/:w:/g/personal/lhuertass_fmsnor_org/Efv1d9rBChdCg1Qp9jbQEy8BFYIvhWF-R1H5NS6s-Ahb8Q?e=3dyhrk" TargetMode="External"/><Relationship Id="rId2" Type="http://schemas.openxmlformats.org/officeDocument/2006/relationships/hyperlink" Target="https://hermanosmaristas-my.sharepoint.com/:w:/g/personal/lhuertass_fmsnor_org/EZxsZZNPQAtIvloGQge2_Y4B4HGy0Cgw6rUCcL0fY-uloQ?e=xbYMCF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DDE03CA1-6503-1A90-5127-24FEB80F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80" y="1201600"/>
            <a:ext cx="8365735" cy="2830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752728" y="4031822"/>
            <a:ext cx="1068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LOGIC AND MATHS</a:t>
            </a:r>
          </a:p>
          <a:p>
            <a:pPr algn="ctr"/>
            <a:r>
              <a:rPr lang="es-E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 4</a:t>
            </a:r>
            <a:endParaRPr lang="es-E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AE8F7B-76DC-D996-5CE9-9AA233880D18}"/>
              </a:ext>
            </a:extLst>
          </p:cNvPr>
          <p:cNvSpPr txBox="1"/>
          <p:nvPr/>
        </p:nvSpPr>
        <p:spPr>
          <a:xfrm>
            <a:off x="3822700" y="399841"/>
            <a:ext cx="75245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“FORMANDO BUENOS CRISTIANOS Y BUENOS CIUDADANOS”</a:t>
            </a:r>
          </a:p>
        </p:txBody>
      </p:sp>
    </p:spTree>
    <p:extLst>
      <p:ext uri="{BB962C8B-B14F-4D97-AF65-F5344CB8AC3E}">
        <p14:creationId xmlns:p14="http://schemas.microsoft.com/office/powerpoint/2010/main" val="42872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EE463-59E9-7758-5623-8E5D80802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056" y="365125"/>
            <a:ext cx="9914744" cy="729157"/>
          </a:xfrm>
        </p:spPr>
        <p:txBody>
          <a:bodyPr/>
          <a:lstStyle/>
          <a:p>
            <a:r>
              <a:rPr lang="es-ES" b="1" dirty="0">
                <a:latin typeface="Century Gothic" panose="020B0502020202020204" pitchFamily="34" charset="0"/>
              </a:rPr>
              <a:t>PRESABERES: DOBLE Y TRIPLE</a:t>
            </a:r>
            <a:endParaRPr lang="es-CO" b="1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0EB3CF-876C-C073-0389-AF25910F1510}"/>
              </a:ext>
            </a:extLst>
          </p:cNvPr>
          <p:cNvSpPr txBox="1"/>
          <p:nvPr/>
        </p:nvSpPr>
        <p:spPr>
          <a:xfrm>
            <a:off x="823834" y="1255347"/>
            <a:ext cx="1054433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Ampliar ideas sobre el proceso de la multiplicación realizando juegos de doble y triple.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 un grupo cooperativo hay cuatro estudiantes en dos equipos cuántos estudiantes hay. (El doble de 4 es 8).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 tres grupos cuántos estudiantes hay( El triple de 4 es 12). En mi mano tengo 5 dedos ¿Cuál es el doble? el triple?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000000"/>
                </a:solidFill>
                <a:latin typeface="Roboto" panose="02000000000000000000" pitchFamily="2" charset="0"/>
              </a:rPr>
              <a:t>Plantear otros ejemplos.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es-E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r>
              <a:rPr lang="es-ES" sz="2000" b="1" dirty="0" err="1">
                <a:latin typeface="Century Gothic" panose="020B0502020202020204" pitchFamily="34" charset="0"/>
              </a:rPr>
              <a:t>Feedback</a:t>
            </a:r>
            <a:r>
              <a:rPr lang="es-ES" sz="2000" b="1" dirty="0">
                <a:latin typeface="Century Gothic" panose="020B0502020202020204" pitchFamily="34" charset="0"/>
              </a:rPr>
              <a:t>:</a:t>
            </a:r>
            <a:endParaRPr lang="es-ES" sz="2000" dirty="0">
              <a:latin typeface="Century Gothic" panose="020B0502020202020204" pitchFamily="34" charset="0"/>
            </a:endParaRPr>
          </a:p>
          <a:p>
            <a:r>
              <a:rPr lang="es-ES" sz="2000" dirty="0">
                <a:latin typeface="Century Gothic" panose="020B0502020202020204" pitchFamily="34" charset="0"/>
              </a:rPr>
              <a:t>Realizar actividad de la página 120 aplicando el concepto de doble y triple.</a:t>
            </a:r>
          </a:p>
          <a:p>
            <a:pPr algn="l"/>
            <a:endParaRPr lang="es-ES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1026" name="Picture 2" descr="⊛ El doble y el triple [explicación y ejemplos ]">
            <a:extLst>
              <a:ext uri="{FF2B5EF4-FFF2-40B4-BE49-F238E27FC236}">
                <a16:creationId xmlns:a16="http://schemas.microsoft.com/office/drawing/2014/main" id="{5090377D-FA3D-B09C-195E-A0FAF1FE1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827" y="3925237"/>
            <a:ext cx="33147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1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81A11A-67BF-0777-54AB-87250ED46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956" y="365125"/>
            <a:ext cx="9764843" cy="549275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ACTIVITYS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1744C2-3E22-389F-DFAB-4BCDDC7E7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253331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s-ES" dirty="0"/>
              <a:t>Los estudiantes observan los naipes multiplicativos de la caja matemática, deben analizar como plantear una situación y cómo resolverla.</a:t>
            </a:r>
          </a:p>
          <a:p>
            <a:pPr marL="0" indent="0">
              <a:buNone/>
            </a:pPr>
            <a:r>
              <a:rPr lang="es-CO" b="1" u="sng" dirty="0">
                <a:hlinkClick r:id="rId2"/>
              </a:rPr>
              <a:t>Naipes Multiplicativos Nivel 0.pdf</a:t>
            </a:r>
            <a:endParaRPr lang="es-CO" dirty="0"/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La docente orienta con preguntas ¿Qué es lo que conozco?¿Qué es lo que no conozco?</a:t>
            </a:r>
          </a:p>
          <a:p>
            <a:r>
              <a:rPr lang="es-ES" dirty="0"/>
              <a:t>Realizar varios ejercicios y resolver los naipes de las páginas 115 y 116.</a:t>
            </a:r>
          </a:p>
          <a:p>
            <a:pPr marL="0" indent="0">
              <a:buNone/>
            </a:pPr>
            <a:r>
              <a:rPr lang="es-ES" dirty="0"/>
              <a:t>CIERRE: Los estudiantes participan expresando lo que han aprendido y las dificultades que presentan</a:t>
            </a:r>
            <a:endParaRPr lang="es-CO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00F7687-6FD0-34C1-5C79-F93FB07C3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Naipes Multiplicativos Nivel 0.pdf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2802539-7336-20F1-9A09-4CE1F0483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Naipes Multiplicativos Nivel 0.pdf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1C45A-2206-0E88-FABF-8573133BC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75FE2-EE30-1346-AEC0-45A44286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545" y="1035181"/>
            <a:ext cx="7787494" cy="988491"/>
          </a:xfrm>
        </p:spPr>
        <p:txBody>
          <a:bodyPr/>
          <a:lstStyle/>
          <a:p>
            <a:r>
              <a:rPr lang="es-ES" b="1" dirty="0"/>
              <a:t>SESSION 4 Y 5</a:t>
            </a:r>
            <a:endParaRPr lang="es-CO" b="1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121B88-1AF6-425B-44B6-3A57149E2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086" y="2475850"/>
            <a:ext cx="10515600" cy="150018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</a:rPr>
              <a:t>AXIS: EXPLORING MY SURROUNDINGS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Aplico el proceso de la </a:t>
            </a:r>
            <a:r>
              <a:rPr lang="es-E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multiplication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mediante juegos didácticos y el uso de material concreto para resolver </a:t>
            </a:r>
            <a:r>
              <a:rPr lang="es-E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situations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problemáticas sencillas de la vida cotidiana que implican relaciones de cantidad y agrupación.</a:t>
            </a:r>
            <a:endParaRPr lang="es-CO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A03366-986D-0D08-CDB3-BCB624F0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292" y="4105200"/>
            <a:ext cx="5369758" cy="21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2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2D8D3-A62E-1322-DCDF-32F30264D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20230-334D-F7FE-9EB1-EDF50B123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996" y="365125"/>
            <a:ext cx="9824803" cy="564265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Cognitive </a:t>
            </a:r>
            <a:r>
              <a:rPr lang="es-ES" b="1" dirty="0" err="1"/>
              <a:t>activator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075FCD-C996-F38E-6CF8-8EF0AD50E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3607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/>
              <a:t>Juego minicomputador</a:t>
            </a:r>
            <a:endParaRPr lang="es-ES" dirty="0"/>
          </a:p>
          <a:p>
            <a:r>
              <a:rPr lang="es-ES" dirty="0"/>
              <a:t>Utilizar el minicomputador de las decenas y realizar multiplicaciones rápidas.</a:t>
            </a:r>
          </a:p>
          <a:p>
            <a:r>
              <a:rPr lang="es-ES" dirty="0"/>
              <a:t>Dibujar sobre la decena tres puntos.</a:t>
            </a:r>
          </a:p>
          <a:p>
            <a:r>
              <a:rPr lang="es-ES" dirty="0"/>
              <a:t>Recordar que se puede resolver por </a:t>
            </a:r>
            <a:r>
              <a:rPr lang="es-ES" dirty="0" err="1"/>
              <a:t>multiplication</a:t>
            </a:r>
            <a:r>
              <a:rPr lang="es-ES" dirty="0"/>
              <a:t> o </a:t>
            </a:r>
            <a:r>
              <a:rPr lang="es-ES" dirty="0" err="1"/>
              <a:t>repeated</a:t>
            </a:r>
            <a:r>
              <a:rPr lang="es-ES" dirty="0"/>
              <a:t> </a:t>
            </a:r>
            <a:r>
              <a:rPr lang="es-ES" dirty="0" err="1"/>
              <a:t>addition</a:t>
            </a:r>
            <a:r>
              <a:rPr lang="es-ES" dirty="0"/>
              <a:t>.</a:t>
            </a:r>
          </a:p>
          <a:p>
            <a:pPr marL="0" indent="0">
              <a:buNone/>
            </a:pPr>
            <a:r>
              <a:rPr lang="es-CO" b="1" dirty="0"/>
              <a:t>DEVELOPMENT/I BUILD:</a:t>
            </a:r>
            <a:endParaRPr lang="es-ES" dirty="0"/>
          </a:p>
          <a:p>
            <a:r>
              <a:rPr lang="es-ES" dirty="0"/>
              <a:t>Identificar en el proceso de la </a:t>
            </a:r>
            <a:r>
              <a:rPr lang="es-ES" dirty="0" err="1"/>
              <a:t>multiplication</a:t>
            </a:r>
            <a:r>
              <a:rPr lang="es-ES" dirty="0"/>
              <a:t> </a:t>
            </a:r>
            <a:r>
              <a:rPr lang="es-ES" dirty="0" err="1"/>
              <a:t>factors</a:t>
            </a:r>
            <a:r>
              <a:rPr lang="es-ES" dirty="0"/>
              <a:t> and </a:t>
            </a:r>
            <a:r>
              <a:rPr lang="es-ES" dirty="0" err="1"/>
              <a:t>product</a:t>
            </a:r>
            <a:r>
              <a:rPr lang="es-ES" dirty="0"/>
              <a:t>. Realizar ejercicios de multiplicación 3 x 2= 6 identificar los factores y el producto. Realizar varios ejercicios.</a:t>
            </a:r>
          </a:p>
          <a:p>
            <a:r>
              <a:rPr lang="es-ES" b="1" dirty="0" err="1"/>
              <a:t>Feedback</a:t>
            </a:r>
            <a:r>
              <a:rPr lang="es-ES" b="1" dirty="0"/>
              <a:t>:</a:t>
            </a:r>
            <a:endParaRPr lang="es-ES" dirty="0"/>
          </a:p>
          <a:p>
            <a:r>
              <a:rPr lang="es-ES" dirty="0"/>
              <a:t>Se realizan en el cuaderno varios ejercicios reconociendo los elementos de la </a:t>
            </a:r>
            <a:r>
              <a:rPr lang="es-ES" dirty="0" err="1"/>
              <a:t>multiplication</a:t>
            </a:r>
            <a:r>
              <a:rPr lang="es-ES" dirty="0"/>
              <a:t>: </a:t>
            </a:r>
            <a:r>
              <a:rPr lang="es-ES" dirty="0" err="1"/>
              <a:t>factors</a:t>
            </a:r>
            <a:r>
              <a:rPr lang="es-ES" dirty="0"/>
              <a:t> and </a:t>
            </a:r>
            <a:r>
              <a:rPr lang="es-ES" dirty="0" err="1"/>
              <a:t>product</a:t>
            </a:r>
            <a:endParaRPr lang="es-ES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6408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6E892E-8D41-D21D-D94A-0ABC6E70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043" y="884420"/>
            <a:ext cx="6130977" cy="54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6F5D2-288D-4629-C1AE-170A59FFF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760" y="365125"/>
            <a:ext cx="9024079" cy="579255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ACTIVITY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1169DD-84F4-71B3-B9A4-1A757638A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0989039" cy="435133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 err="1"/>
              <a:t>Attention</a:t>
            </a:r>
            <a:r>
              <a:rPr lang="es-ES" b="1" dirty="0"/>
              <a:t> </a:t>
            </a:r>
            <a:r>
              <a:rPr lang="es-ES" b="1" dirty="0" err="1"/>
              <a:t>orientation</a:t>
            </a:r>
            <a:r>
              <a:rPr lang="es-ES" b="1" dirty="0"/>
              <a:t>.</a:t>
            </a:r>
            <a:endParaRPr lang="es-ES" dirty="0"/>
          </a:p>
          <a:p>
            <a:r>
              <a:rPr lang="es-ES" b="1" dirty="0"/>
              <a:t>Naipes multiplicativos. Trabajo cooperativo</a:t>
            </a:r>
            <a:endParaRPr lang="es-ES" dirty="0"/>
          </a:p>
          <a:p>
            <a:r>
              <a:rPr lang="es-ES" dirty="0"/>
              <a:t>Realizar la formulación de problemas utilizando los naipes multiplicativos de las páginas 117 -119. Recordar formular lo qué conozco y realizar la pregunta con lo que no conozco. Se realiza trabajo cooperativo en la formulación y solución de la situación.</a:t>
            </a:r>
          </a:p>
          <a:p>
            <a:r>
              <a:rPr lang="es-ES" dirty="0"/>
              <a:t>La docente recuerda </a:t>
            </a:r>
            <a:r>
              <a:rPr lang="es-ES" dirty="0" err="1"/>
              <a:t>uqe</a:t>
            </a:r>
            <a:r>
              <a:rPr lang="es-ES" dirty="0"/>
              <a:t> el proceso lo pueden realizar por </a:t>
            </a:r>
            <a:r>
              <a:rPr lang="es-ES" dirty="0" err="1"/>
              <a:t>multiplication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factors</a:t>
            </a:r>
            <a:r>
              <a:rPr lang="es-ES" dirty="0"/>
              <a:t> and producto</a:t>
            </a:r>
          </a:p>
          <a:p>
            <a:r>
              <a:rPr lang="es-ES" b="1" dirty="0"/>
              <a:t>CIERRE:</a:t>
            </a:r>
            <a:r>
              <a:rPr lang="es-ES" dirty="0"/>
              <a:t> Relacionar las actividades con los conceptos </a:t>
            </a:r>
            <a:r>
              <a:rPr lang="es-ES" b="1" dirty="0"/>
              <a:t>LOGIC:</a:t>
            </a:r>
            <a:r>
              <a:rPr lang="es-ES" dirty="0"/>
              <a:t> </a:t>
            </a:r>
            <a:r>
              <a:rPr lang="es-ES" dirty="0" err="1"/>
              <a:t>Representation</a:t>
            </a:r>
            <a:r>
              <a:rPr lang="es-ES" dirty="0"/>
              <a:t>/</a:t>
            </a:r>
            <a:r>
              <a:rPr lang="es-ES" b="1" dirty="0"/>
              <a:t>COMUNICATION: </a:t>
            </a:r>
            <a:r>
              <a:rPr lang="es-ES" dirty="0" err="1"/>
              <a:t>Relation</a:t>
            </a:r>
            <a:r>
              <a:rPr lang="es-ES" dirty="0"/>
              <a:t> y ampliar el mapeo</a:t>
            </a: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844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856B67-C0D4-7711-C26E-51D08C3A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95" y="365126"/>
            <a:ext cx="8994098" cy="819098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  <a:latin typeface="Century Gothic" panose="020B0502020202020204" pitchFamily="34" charset="0"/>
              </a:rPr>
              <a:t>HOMEWORK</a:t>
            </a:r>
            <a:endParaRPr lang="es-CO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7A65F7-44EB-0E12-07D7-01B049E7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>
                <a:latin typeface="Century Gothic" panose="020B0502020202020204" pitchFamily="34" charset="0"/>
              </a:rPr>
              <a:t>Realizar en casa juegos de secuencias de la página 121.</a:t>
            </a:r>
            <a:endParaRPr lang="es-CO" sz="3200" dirty="0"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78C62C-915D-2C8A-2735-468D8F653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5" y="3147935"/>
            <a:ext cx="5962650" cy="249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C245F38-EE28-8249-2FDA-42068354746D}"/>
              </a:ext>
            </a:extLst>
          </p:cNvPr>
          <p:cNvSpPr txBox="1">
            <a:spLocks/>
          </p:cNvSpPr>
          <p:nvPr/>
        </p:nvSpPr>
        <p:spPr>
          <a:xfrm>
            <a:off x="882926" y="3711448"/>
            <a:ext cx="10426148" cy="2094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3000" b="1" dirty="0">
                <a:solidFill>
                  <a:srgbClr val="1E91D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¡GRACIAS!</a:t>
            </a: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E84DEABF-7A60-E624-90EA-9C6C31B4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136" y="1325880"/>
            <a:ext cx="6676004" cy="2258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3317FE4-6EE6-241A-C0EF-67A786313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203" y="144923"/>
            <a:ext cx="600976" cy="95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2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3CF24-1E82-5B83-0BD7-95AF3D3E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69" y="434715"/>
            <a:ext cx="2608288" cy="1255973"/>
          </a:xfrm>
        </p:spPr>
        <p:txBody>
          <a:bodyPr/>
          <a:lstStyle/>
          <a:p>
            <a:r>
              <a:rPr lang="es-ES" b="1" dirty="0"/>
              <a:t>AGENDA</a:t>
            </a:r>
            <a:endParaRPr lang="es-CO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C8D51C3-01F7-1DC5-1464-874A1D43EFA7}"/>
              </a:ext>
            </a:extLst>
          </p:cNvPr>
          <p:cNvSpPr txBox="1"/>
          <p:nvPr/>
        </p:nvSpPr>
        <p:spPr>
          <a:xfrm>
            <a:off x="1588957" y="1690688"/>
            <a:ext cx="77049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CO" sz="2800" b="1" dirty="0">
                <a:latin typeface="Century Gothic" panose="020B0502020202020204" pitchFamily="34" charset="0"/>
              </a:rPr>
              <a:t>Cognitive </a:t>
            </a:r>
            <a:r>
              <a:rPr lang="es-CO" sz="2800" b="1" dirty="0" err="1">
                <a:latin typeface="Century Gothic" panose="020B0502020202020204" pitchFamily="34" charset="0"/>
              </a:rPr>
              <a:t>activator</a:t>
            </a:r>
            <a:endParaRPr lang="es-CO" sz="28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es-CO" sz="2800" b="1" dirty="0" err="1">
                <a:latin typeface="Century Gothic" panose="020B0502020202020204" pitchFamily="34" charset="0"/>
              </a:rPr>
              <a:t>Integrating</a:t>
            </a:r>
            <a:r>
              <a:rPr lang="es-CO" sz="2800" b="1" dirty="0">
                <a:latin typeface="Century Gothic" panose="020B0502020202020204" pitchFamily="34" charset="0"/>
              </a:rPr>
              <a:t> guide</a:t>
            </a:r>
          </a:p>
          <a:p>
            <a:pPr marL="342900" indent="-342900">
              <a:buAutoNum type="arabicPeriod"/>
            </a:pPr>
            <a:r>
              <a:rPr lang="es-CO" sz="2800" b="1" dirty="0" err="1">
                <a:latin typeface="Century Gothic" panose="020B0502020202020204" pitchFamily="34" charset="0"/>
              </a:rPr>
              <a:t>Multiplication</a:t>
            </a:r>
            <a:endParaRPr lang="es-CO" sz="2800" b="1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es-CO" sz="2800" b="1" dirty="0" err="1">
                <a:latin typeface="Century Gothic" panose="020B0502020202020204" pitchFamily="34" charset="0"/>
              </a:rPr>
              <a:t>Activity</a:t>
            </a:r>
            <a:r>
              <a:rPr lang="es-CO" sz="2800" b="1" dirty="0">
                <a:latin typeface="Century Gothic" panose="020B0502020202020204" pitchFamily="34" charset="0"/>
              </a:rPr>
              <a:t>: Naipes multiplicativos.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046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A1950F-30CF-A3DE-189D-2EAD039E2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s-ES" b="1" dirty="0"/>
              <a:t>SESSION 1 </a:t>
            </a:r>
            <a:endParaRPr lang="es-CO" b="1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A88432EF-C5ED-CFFC-BA9F-C8C3E6D5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835" b="-1"/>
          <a:stretch>
            <a:fillRect/>
          </a:stretch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8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9E6AF84D-E2F5-C8AA-9FC0-0D303DEF6A58}"/>
              </a:ext>
            </a:extLst>
          </p:cNvPr>
          <p:cNvSpPr/>
          <p:nvPr/>
        </p:nvSpPr>
        <p:spPr>
          <a:xfrm>
            <a:off x="8102599" y="5895975"/>
            <a:ext cx="3903019" cy="74979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442539-6F01-F956-F068-F88C7FAF0236}"/>
              </a:ext>
            </a:extLst>
          </p:cNvPr>
          <p:cNvSpPr txBox="1"/>
          <p:nvPr/>
        </p:nvSpPr>
        <p:spPr>
          <a:xfrm>
            <a:off x="1349116" y="315143"/>
            <a:ext cx="7791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b="1" dirty="0">
                <a:solidFill>
                  <a:srgbClr val="000000"/>
                </a:solidFill>
                <a:latin typeface="Roboto" panose="02000000000000000000" pitchFamily="2" charset="0"/>
              </a:rPr>
              <a:t>AXIS: EXPLORING MY SURROUNDINGS</a:t>
            </a:r>
            <a:endParaRPr lang="es-ES" sz="320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algn="r"/>
            <a:r>
              <a:rPr lang="es-CO" sz="3200" b="1" dirty="0">
                <a:solidFill>
                  <a:schemeClr val="bg1"/>
                </a:solidFill>
              </a:rPr>
              <a:t>X</a:t>
            </a:r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95F9838-FD80-433C-5280-8B3DF11C1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520" y="125329"/>
            <a:ext cx="816951" cy="1304890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BBAE75C1-F720-3503-AF83-5EE01F455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171" y="5980137"/>
            <a:ext cx="3552300" cy="5246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38266B-EE0A-E179-28FC-0A487B102F46}"/>
              </a:ext>
            </a:extLst>
          </p:cNvPr>
          <p:cNvSpPr txBox="1"/>
          <p:nvPr/>
        </p:nvSpPr>
        <p:spPr>
          <a:xfrm>
            <a:off x="764498" y="1191080"/>
            <a:ext cx="1027302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latin typeface="Century Gothic" panose="020B0502020202020204" pitchFamily="34" charset="0"/>
              </a:rPr>
              <a:t>Desarrollo habilidades de pensamiento crítico participando en actividades integradas que articulan diferentes contenidos para resolver problemas, analizo situaciones del entorno y propongo soluciones creativas que contribuyan al cuidado del suelo.</a:t>
            </a:r>
            <a:endParaRPr lang="es-ES" sz="32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CAF86-DFE8-9588-A082-7395C305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885" y="559997"/>
            <a:ext cx="10515600" cy="534285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Cognitive </a:t>
            </a:r>
            <a:r>
              <a:rPr lang="es-ES" b="1" dirty="0" err="1"/>
              <a:t>activator</a:t>
            </a:r>
            <a:br>
              <a:rPr lang="es-ES" b="1" dirty="0"/>
            </a:br>
            <a:endParaRPr lang="es-CO" dirty="0"/>
          </a:p>
        </p:txBody>
      </p:sp>
      <p:pic>
        <p:nvPicPr>
          <p:cNvPr id="6" name="¿Qué es el suelo 🌱 Explicación para niños 🌎 ¡Descubre sus secretos!">
            <a:hlinkClick r:id="" action="ppaction://media"/>
            <a:extLst>
              <a:ext uri="{FF2B5EF4-FFF2-40B4-BE49-F238E27FC236}">
                <a16:creationId xmlns:a16="http://schemas.microsoft.com/office/drawing/2014/main" id="{FE0F58B6-AD38-E562-B94E-7E7E515AE7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734" y="1714500"/>
            <a:ext cx="10717968" cy="36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6FE1F-15F8-3823-AA45-1D3248586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056" y="365125"/>
            <a:ext cx="9914744" cy="699177"/>
          </a:xfrm>
        </p:spPr>
        <p:txBody>
          <a:bodyPr/>
          <a:lstStyle/>
          <a:p>
            <a:r>
              <a:rPr lang="es-ES" dirty="0"/>
              <a:t>ACTIVITY </a:t>
            </a:r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854C2EE-68D3-8550-5490-AB3E1C958605}"/>
              </a:ext>
            </a:extLst>
          </p:cNvPr>
          <p:cNvSpPr txBox="1"/>
          <p:nvPr/>
        </p:nvSpPr>
        <p:spPr>
          <a:xfrm>
            <a:off x="1439055" y="1502365"/>
            <a:ext cx="96236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20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Se organizan los grupos cooperativos y el material correspondiente a cada estación.</a:t>
            </a:r>
          </a:p>
          <a:p>
            <a:pPr algn="just">
              <a:buNone/>
            </a:pPr>
            <a:r>
              <a:rPr lang="es-ES" sz="2000" b="1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Feedback</a:t>
            </a:r>
            <a:r>
              <a:rPr lang="es-ES" sz="20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:</a:t>
            </a:r>
            <a:endParaRPr lang="es-ES" sz="20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algn="just"/>
            <a:r>
              <a:rPr lang="es-ES" sz="20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Recordar la importancia del trabajo cooperativo, roles, el manejo del ruido-</a:t>
            </a:r>
            <a:r>
              <a:rPr lang="es-ES" sz="20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to</a:t>
            </a:r>
            <a:r>
              <a:rPr lang="es-ES" sz="20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20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whisper</a:t>
            </a:r>
            <a:r>
              <a:rPr lang="es-ES" sz="20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- y el tiempo.</a:t>
            </a:r>
          </a:p>
          <a:p>
            <a:pPr algn="just"/>
            <a:r>
              <a:rPr lang="es-ES" sz="2000" dirty="0">
                <a:latin typeface="Century Gothic" panose="020B0502020202020204" pitchFamily="34" charset="0"/>
                <a:hlinkClick r:id="rId2"/>
              </a:rPr>
              <a:t>INTEGRATING GUIDE TERCER PERIODO.docx</a:t>
            </a:r>
            <a:endParaRPr lang="es-ES" sz="2000" dirty="0">
              <a:latin typeface="Century Gothic" panose="020B0502020202020204" pitchFamily="34" charset="0"/>
            </a:endParaRPr>
          </a:p>
          <a:p>
            <a:pPr algn="just"/>
            <a:r>
              <a:rPr lang="es-ES" sz="2000" dirty="0">
                <a:latin typeface="Century Gothic" panose="020B0502020202020204" pitchFamily="34" charset="0"/>
                <a:hlinkClick r:id="rId3"/>
              </a:rPr>
              <a:t>PRUEBA SABER INTEGRADA TERCER PERIODO.docx</a:t>
            </a:r>
            <a:endParaRPr lang="es-ES" sz="2000" dirty="0">
              <a:latin typeface="Century Gothic" panose="020B0502020202020204" pitchFamily="34" charset="0"/>
            </a:endParaRPr>
          </a:p>
          <a:p>
            <a:pPr algn="just"/>
            <a:endParaRPr lang="es-ES" sz="20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algn="just"/>
            <a:r>
              <a:rPr lang="es-ES" sz="2000" dirty="0">
                <a:latin typeface="Century Gothic" panose="020B0502020202020204" pitchFamily="34" charset="0"/>
              </a:rPr>
              <a:t>Ampliar el ciclo de indagación con las actividades que se realizaron , colocando algunas evidencias de la actividad integrada.</a:t>
            </a:r>
          </a:p>
          <a:p>
            <a:pPr algn="just"/>
            <a:br>
              <a:rPr lang="es-ES" sz="2000" dirty="0">
                <a:latin typeface="Century Gothic" panose="020B0502020202020204" pitchFamily="34" charset="0"/>
              </a:rPr>
            </a:br>
            <a:endParaRPr lang="es-ES" sz="20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E7D98-5168-2BEC-97E4-97704E28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545" y="1035181"/>
            <a:ext cx="7787494" cy="988491"/>
          </a:xfrm>
        </p:spPr>
        <p:txBody>
          <a:bodyPr/>
          <a:lstStyle/>
          <a:p>
            <a:r>
              <a:rPr lang="es-ES" b="1" dirty="0"/>
              <a:t>SESSION 2 Y 3</a:t>
            </a:r>
            <a:endParaRPr lang="es-CO" b="1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512438-B47D-69BB-1DA4-F6D50E110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086" y="2475850"/>
            <a:ext cx="10515600" cy="150018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</a:rPr>
              <a:t>AXIS: EXPLORING MY SURROUNDINGS</a:t>
            </a:r>
          </a:p>
          <a:p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</a:rPr>
              <a:t>Reconozco el proceso de la </a:t>
            </a:r>
            <a:r>
              <a:rPr lang="es-ES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multiplication</a:t>
            </a:r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</a:rPr>
              <a:t> mediante juegos didácticos y el uso de material concreto para resolver </a:t>
            </a:r>
            <a:r>
              <a:rPr lang="es-ES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situations</a:t>
            </a:r>
            <a:r>
              <a:rPr lang="es-ES" b="1" dirty="0">
                <a:solidFill>
                  <a:schemeClr val="tx1"/>
                </a:solidFill>
                <a:latin typeface="Century Gothic" panose="020B0502020202020204" pitchFamily="34" charset="0"/>
              </a:rPr>
              <a:t> problemáticas sencillas de la vida cotidiana que implican relaciones de cantidad y agrupación.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E8FD64-9C3B-A571-7CF2-751F2C656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292" y="4105200"/>
            <a:ext cx="5369758" cy="21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9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7618E-681E-6DB0-9E9D-A0AAAD31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996" y="365125"/>
            <a:ext cx="9824803" cy="564265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Cognitive </a:t>
            </a:r>
            <a:r>
              <a:rPr lang="es-ES" b="1" dirty="0" err="1"/>
              <a:t>activator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25891C-4D76-9E62-567F-F98CAC977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36078"/>
            <a:ext cx="10515600" cy="4351338"/>
          </a:xfrm>
        </p:spPr>
        <p:txBody>
          <a:bodyPr/>
          <a:lstStyle/>
          <a:p>
            <a:r>
              <a:rPr lang="es-ES" b="1" dirty="0"/>
              <a:t>Juego minicomputador</a:t>
            </a:r>
            <a:endParaRPr lang="es-ES" dirty="0"/>
          </a:p>
          <a:p>
            <a:r>
              <a:rPr lang="es-ES" dirty="0"/>
              <a:t>Utilizar el minicomputador de unidades para realizar </a:t>
            </a:r>
            <a:r>
              <a:rPr lang="es-ES" dirty="0" err="1"/>
              <a:t>repeated</a:t>
            </a:r>
            <a:r>
              <a:rPr lang="es-ES" dirty="0"/>
              <a:t> </a:t>
            </a:r>
            <a:r>
              <a:rPr lang="es-ES" dirty="0" err="1"/>
              <a:t>addition</a:t>
            </a:r>
            <a:r>
              <a:rPr lang="es-ES" dirty="0"/>
              <a:t>.</a:t>
            </a:r>
          </a:p>
          <a:p>
            <a:r>
              <a:rPr lang="es-ES" dirty="0"/>
              <a:t>La docente realiza modelamiento de la actividad. Utiliza el número 3 y marca dos puntos indica que se puede resolver sumando dos veces tres o multiplicar 2 X3.</a:t>
            </a:r>
          </a:p>
          <a:p>
            <a:r>
              <a:rPr lang="es-ES" dirty="0"/>
              <a:t>Realizar varios ejercicios tomando otros números del minicomputador.</a:t>
            </a:r>
          </a:p>
          <a:p>
            <a:r>
              <a:rPr lang="es-ES" dirty="0"/>
              <a:t>Los estudiantes proponen otras situaciones.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110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700F39-DC3C-FA06-B609-E4DA27559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515" y="809469"/>
            <a:ext cx="6520721" cy="56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645</Words>
  <Application>Microsoft Office PowerPoint</Application>
  <PresentationFormat>Panorámica</PresentationFormat>
  <Paragraphs>69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Century Gothic</vt:lpstr>
      <vt:lpstr>Roboto</vt:lpstr>
      <vt:lpstr>Wingdings</vt:lpstr>
      <vt:lpstr>Tema de Office</vt:lpstr>
      <vt:lpstr>Presentación de PowerPoint</vt:lpstr>
      <vt:lpstr>AGENDA</vt:lpstr>
      <vt:lpstr>SESSION 1 </vt:lpstr>
      <vt:lpstr>Presentación de PowerPoint</vt:lpstr>
      <vt:lpstr>Cognitive activator </vt:lpstr>
      <vt:lpstr>ACTIVITY </vt:lpstr>
      <vt:lpstr>SESSION 2 Y 3</vt:lpstr>
      <vt:lpstr>Cognitive activator</vt:lpstr>
      <vt:lpstr>Presentación de PowerPoint</vt:lpstr>
      <vt:lpstr>PRESABERES: DOBLE Y TRIPLE</vt:lpstr>
      <vt:lpstr>ACTIVITYS</vt:lpstr>
      <vt:lpstr>SESSION 4 Y 5</vt:lpstr>
      <vt:lpstr>Cognitive activator</vt:lpstr>
      <vt:lpstr>Presentación de PowerPoint</vt:lpstr>
      <vt:lpstr>ACTIVITY</vt:lpstr>
      <vt:lpstr>HOMEWORK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Diseñador Multimedia</dc:creator>
  <cp:lastModifiedBy>LEYSVI HUERTA SUAZA</cp:lastModifiedBy>
  <cp:revision>178</cp:revision>
  <dcterms:created xsi:type="dcterms:W3CDTF">2023-03-07T19:49:06Z</dcterms:created>
  <dcterms:modified xsi:type="dcterms:W3CDTF">2025-07-28T01:55:14Z</dcterms:modified>
</cp:coreProperties>
</file>