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8" r:id="rId9"/>
    <p:sldId id="267" r:id="rId10"/>
    <p:sldId id="265" r:id="rId11"/>
    <p:sldId id="266" r:id="rId12"/>
  </p:sldIdLst>
  <p:sldSz cx="18288000" cy="10287000"/>
  <p:notesSz cx="6858000" cy="9144000"/>
  <p:embeddedFontLst>
    <p:embeddedFont>
      <p:font typeface="Balmy" charset="0"/>
      <p:regular r:id="rId14"/>
    </p:embeddedFon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Nunito Bold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2A025-86BB-4793-BFE8-40817F74E714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EAAAA-7679-426D-BDBB-D803EBF4F5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05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0.png"/><Relationship Id="rId7" Type="http://schemas.openxmlformats.org/officeDocument/2006/relationships/image" Target="../media/image4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12.png"/><Relationship Id="rId10" Type="http://schemas.openxmlformats.org/officeDocument/2006/relationships/image" Target="../media/image46.png"/><Relationship Id="rId4" Type="http://schemas.openxmlformats.org/officeDocument/2006/relationships/image" Target="../media/image21.svg"/><Relationship Id="rId9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20.pn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12.png"/><Relationship Id="rId10" Type="http://schemas.openxmlformats.org/officeDocument/2006/relationships/image" Target="../media/image52.png"/><Relationship Id="rId4" Type="http://schemas.openxmlformats.org/officeDocument/2006/relationships/image" Target="../media/image21.svg"/><Relationship Id="rId9" Type="http://schemas.openxmlformats.org/officeDocument/2006/relationships/image" Target="../media/image51.sv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21.svg"/><Relationship Id="rId9" Type="http://schemas.openxmlformats.org/officeDocument/2006/relationships/image" Target="../media/image17.pn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3.svg"/><Relationship Id="rId9" Type="http://schemas.openxmlformats.org/officeDocument/2006/relationships/image" Target="../media/image32.jpeg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21.svg"/><Relationship Id="rId9" Type="http://schemas.openxmlformats.org/officeDocument/2006/relationships/hyperlink" Target="https://wordwall.net/es/resource/1821412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9.svg"/><Relationship Id="rId4" Type="http://schemas.openxmlformats.org/officeDocument/2006/relationships/image" Target="../media/image21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svg"/><Relationship Id="rId4" Type="http://schemas.openxmlformats.org/officeDocument/2006/relationships/image" Target="../media/image21.sv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1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41.jpg"/><Relationship Id="rId4" Type="http://schemas.openxmlformats.org/officeDocument/2006/relationships/image" Target="../media/image21.sv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1.sv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1328826" y="996433"/>
            <a:ext cx="15630349" cy="8696158"/>
          </a:xfrm>
          <a:custGeom>
            <a:avLst/>
            <a:gdLst/>
            <a:ahLst/>
            <a:cxnLst/>
            <a:rect l="l" t="t" r="r" b="b"/>
            <a:pathLst>
              <a:path w="15630349" h="8696158">
                <a:moveTo>
                  <a:pt x="0" y="0"/>
                </a:moveTo>
                <a:lnTo>
                  <a:pt x="15630348" y="0"/>
                </a:lnTo>
                <a:lnTo>
                  <a:pt x="15630348" y="8696158"/>
                </a:lnTo>
                <a:lnTo>
                  <a:pt x="0" y="8696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311482">
            <a:off x="13031860" y="3324282"/>
            <a:ext cx="2205570" cy="5189576"/>
          </a:xfrm>
          <a:custGeom>
            <a:avLst/>
            <a:gdLst/>
            <a:ahLst/>
            <a:cxnLst/>
            <a:rect l="l" t="t" r="r" b="b"/>
            <a:pathLst>
              <a:path w="2205570" h="5189576">
                <a:moveTo>
                  <a:pt x="0" y="0"/>
                </a:moveTo>
                <a:lnTo>
                  <a:pt x="2205570" y="0"/>
                </a:lnTo>
                <a:lnTo>
                  <a:pt x="2205570" y="5189576"/>
                </a:lnTo>
                <a:lnTo>
                  <a:pt x="0" y="5189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6260001" y="7661979"/>
            <a:ext cx="5767999" cy="975316"/>
          </a:xfrm>
          <a:custGeom>
            <a:avLst/>
            <a:gdLst/>
            <a:ahLst/>
            <a:cxnLst/>
            <a:rect l="l" t="t" r="r" b="b"/>
            <a:pathLst>
              <a:path w="5767999" h="975316">
                <a:moveTo>
                  <a:pt x="0" y="0"/>
                </a:moveTo>
                <a:lnTo>
                  <a:pt x="5767998" y="0"/>
                </a:lnTo>
                <a:lnTo>
                  <a:pt x="5767998" y="975316"/>
                </a:lnTo>
                <a:lnTo>
                  <a:pt x="0" y="975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6935254">
            <a:off x="14079300" y="6391384"/>
            <a:ext cx="1777304" cy="1618962"/>
          </a:xfrm>
          <a:custGeom>
            <a:avLst/>
            <a:gdLst/>
            <a:ahLst/>
            <a:cxnLst/>
            <a:rect l="l" t="t" r="r" b="b"/>
            <a:pathLst>
              <a:path w="1777304" h="1618962">
                <a:moveTo>
                  <a:pt x="0" y="0"/>
                </a:moveTo>
                <a:lnTo>
                  <a:pt x="1777303" y="0"/>
                </a:lnTo>
                <a:lnTo>
                  <a:pt x="1777303" y="1618962"/>
                </a:lnTo>
                <a:lnTo>
                  <a:pt x="0" y="16189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 rot="3714188">
            <a:off x="8579239" y="5342926"/>
            <a:ext cx="1129523" cy="1129523"/>
          </a:xfrm>
          <a:custGeom>
            <a:avLst/>
            <a:gdLst/>
            <a:ahLst/>
            <a:cxnLst/>
            <a:rect l="l" t="t" r="r" b="b"/>
            <a:pathLst>
              <a:path w="1129523" h="1129523">
                <a:moveTo>
                  <a:pt x="0" y="0"/>
                </a:moveTo>
                <a:lnTo>
                  <a:pt x="1129522" y="0"/>
                </a:lnTo>
                <a:lnTo>
                  <a:pt x="1129522" y="1129523"/>
                </a:lnTo>
                <a:lnTo>
                  <a:pt x="0" y="11295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rot="-5089095">
            <a:off x="14485201" y="5523531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 rot="-1371954">
            <a:off x="2573305" y="4434264"/>
            <a:ext cx="2345436" cy="4114800"/>
          </a:xfrm>
          <a:custGeom>
            <a:avLst/>
            <a:gdLst/>
            <a:ahLst/>
            <a:cxnLst/>
            <a:rect l="l" t="t" r="r" b="b"/>
            <a:pathLst>
              <a:path w="2345436" h="4114800">
                <a:moveTo>
                  <a:pt x="0" y="0"/>
                </a:moveTo>
                <a:lnTo>
                  <a:pt x="2345436" y="0"/>
                </a:lnTo>
                <a:lnTo>
                  <a:pt x="2345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TextBox 10"/>
          <p:cNvSpPr txBox="1"/>
          <p:nvPr/>
        </p:nvSpPr>
        <p:spPr>
          <a:xfrm>
            <a:off x="4336258" y="3472809"/>
            <a:ext cx="9798387" cy="149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2"/>
              </a:lnSpc>
            </a:pPr>
            <a:r>
              <a:rPr lang="en-US" sz="10140" dirty="0" err="1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FILOSOFÍA</a:t>
            </a:r>
            <a:endParaRPr lang="en-US" sz="10140" dirty="0">
              <a:solidFill>
                <a:srgbClr val="000000"/>
              </a:solidFill>
              <a:latin typeface="Balmy"/>
              <a:ea typeface="Balmy"/>
              <a:cs typeface="Balmy"/>
              <a:sym typeface="Balm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60001" y="6776651"/>
            <a:ext cx="5767999" cy="593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</a:pPr>
            <a:r>
              <a:rPr lang="en-US" sz="3924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Semana 5</a:t>
            </a:r>
          </a:p>
        </p:txBody>
      </p:sp>
      <p:sp>
        <p:nvSpPr>
          <p:cNvPr id="12" name="Freeform 12"/>
          <p:cNvSpPr/>
          <p:nvPr/>
        </p:nvSpPr>
        <p:spPr>
          <a:xfrm rot="-2013428">
            <a:off x="8315122" y="2135663"/>
            <a:ext cx="1657756" cy="1476200"/>
          </a:xfrm>
          <a:custGeom>
            <a:avLst/>
            <a:gdLst/>
            <a:ahLst/>
            <a:cxnLst/>
            <a:rect l="l" t="t" r="r" b="b"/>
            <a:pathLst>
              <a:path w="1657756" h="1476200">
                <a:moveTo>
                  <a:pt x="0" y="0"/>
                </a:moveTo>
                <a:lnTo>
                  <a:pt x="1657756" y="0"/>
                </a:lnTo>
                <a:lnTo>
                  <a:pt x="1657756" y="1476199"/>
                </a:lnTo>
                <a:lnTo>
                  <a:pt x="0" y="14761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4024969" y="2873763"/>
            <a:ext cx="1516036" cy="1235569"/>
          </a:xfrm>
          <a:custGeom>
            <a:avLst/>
            <a:gdLst/>
            <a:ahLst/>
            <a:cxnLst/>
            <a:rect l="l" t="t" r="r" b="b"/>
            <a:pathLst>
              <a:path w="1516036" h="1235569">
                <a:moveTo>
                  <a:pt x="0" y="0"/>
                </a:moveTo>
                <a:lnTo>
                  <a:pt x="1516036" y="0"/>
                </a:lnTo>
                <a:lnTo>
                  <a:pt x="1516036" y="1235569"/>
                </a:lnTo>
                <a:lnTo>
                  <a:pt x="0" y="123556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 flipH="1">
            <a:off x="11753446" y="6108700"/>
            <a:ext cx="1516036" cy="1235569"/>
          </a:xfrm>
          <a:custGeom>
            <a:avLst/>
            <a:gdLst/>
            <a:ahLst/>
            <a:cxnLst/>
            <a:rect l="l" t="t" r="r" b="b"/>
            <a:pathLst>
              <a:path w="1516036" h="1235569">
                <a:moveTo>
                  <a:pt x="1516036" y="0"/>
                </a:moveTo>
                <a:lnTo>
                  <a:pt x="0" y="0"/>
                </a:lnTo>
                <a:lnTo>
                  <a:pt x="0" y="1235569"/>
                </a:lnTo>
                <a:lnTo>
                  <a:pt x="1516036" y="1235569"/>
                </a:lnTo>
                <a:lnTo>
                  <a:pt x="1516036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/>
          <p:cNvSpPr/>
          <p:nvPr/>
        </p:nvSpPr>
        <p:spPr>
          <a:xfrm rot="-154579">
            <a:off x="5577211" y="4612172"/>
            <a:ext cx="7315200" cy="877824"/>
          </a:xfrm>
          <a:custGeom>
            <a:avLst/>
            <a:gdLst/>
            <a:ahLst/>
            <a:cxnLst/>
            <a:rect l="l" t="t" r="r" b="b"/>
            <a:pathLst>
              <a:path w="7315200" h="877824">
                <a:moveTo>
                  <a:pt x="0" y="0"/>
                </a:moveTo>
                <a:lnTo>
                  <a:pt x="7315200" y="0"/>
                </a:lnTo>
                <a:lnTo>
                  <a:pt x="7315200" y="877824"/>
                </a:lnTo>
                <a:lnTo>
                  <a:pt x="0" y="87782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-2310050">
            <a:off x="17426" y="1258496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 rot="-2310050">
            <a:off x="14155020" y="8297487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2081068" y="2248315"/>
            <a:ext cx="14665272" cy="73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69"/>
              </a:lnSpc>
            </a:pPr>
            <a:r>
              <a:rPr lang="en-US" sz="6000" b="1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Evaluación</a:t>
            </a:r>
            <a:r>
              <a:rPr lang="en-US" sz="6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s-MX" sz="6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 concluye la actividad resaltando la importancia de cuestionar y reflexionar sobre el medio ambiente y nuestras acciones.</a:t>
            </a:r>
          </a:p>
          <a:p>
            <a:pPr algn="just">
              <a:lnSpc>
                <a:spcPts val="6269"/>
              </a:lnSpc>
            </a:pPr>
            <a:r>
              <a:rPr lang="en-US" sz="6000" b="1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Sentido</a:t>
            </a:r>
            <a:r>
              <a:rPr lang="en-US" sz="6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6000" b="1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significado</a:t>
            </a:r>
            <a:r>
              <a:rPr lang="en-US" sz="6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6000" b="1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metacognición</a:t>
            </a:r>
            <a:r>
              <a:rPr lang="en-US" sz="6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y </a:t>
            </a:r>
            <a:r>
              <a:rPr lang="en-US" sz="6000" b="1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transferencia</a:t>
            </a:r>
            <a:r>
              <a:rPr lang="en-US" sz="6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n-US" sz="6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s-MX" sz="6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os estudiantes reflexionan sobre lo que han aprendido y piensan en una acción que pueden tomar para ayudar a cuidar el aire y compartirla con la clase.</a:t>
            </a:r>
            <a:endParaRPr lang="en-US" sz="60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" name="Freeform 7"/>
          <p:cNvSpPr/>
          <p:nvPr/>
        </p:nvSpPr>
        <p:spPr>
          <a:xfrm rot="-1884881">
            <a:off x="15998695" y="1037924"/>
            <a:ext cx="439934" cy="1493603"/>
          </a:xfrm>
          <a:custGeom>
            <a:avLst/>
            <a:gdLst/>
            <a:ahLst/>
            <a:cxnLst/>
            <a:rect l="l" t="t" r="r" b="b"/>
            <a:pathLst>
              <a:path w="439934" h="1493603">
                <a:moveTo>
                  <a:pt x="0" y="0"/>
                </a:moveTo>
                <a:lnTo>
                  <a:pt x="439934" y="0"/>
                </a:lnTo>
                <a:lnTo>
                  <a:pt x="439934" y="1493602"/>
                </a:lnTo>
                <a:lnTo>
                  <a:pt x="0" y="1493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rot="-2298996">
            <a:off x="260164" y="4333708"/>
            <a:ext cx="2276711" cy="5587021"/>
          </a:xfrm>
          <a:custGeom>
            <a:avLst/>
            <a:gdLst/>
            <a:ahLst/>
            <a:cxnLst/>
            <a:rect l="l" t="t" r="r" b="b"/>
            <a:pathLst>
              <a:path w="2276711" h="5587021">
                <a:moveTo>
                  <a:pt x="0" y="0"/>
                </a:moveTo>
                <a:lnTo>
                  <a:pt x="2276711" y="0"/>
                </a:lnTo>
                <a:lnTo>
                  <a:pt x="2276711" y="5587021"/>
                </a:lnTo>
                <a:lnTo>
                  <a:pt x="0" y="55870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5938641" y="0"/>
            <a:ext cx="6788196" cy="1962406"/>
          </a:xfrm>
          <a:custGeom>
            <a:avLst/>
            <a:gdLst/>
            <a:ahLst/>
            <a:cxnLst/>
            <a:rect l="l" t="t" r="r" b="b"/>
            <a:pathLst>
              <a:path w="6788196" h="1962406">
                <a:moveTo>
                  <a:pt x="0" y="0"/>
                </a:moveTo>
                <a:lnTo>
                  <a:pt x="6788196" y="0"/>
                </a:lnTo>
                <a:lnTo>
                  <a:pt x="6788196" y="1962406"/>
                </a:lnTo>
                <a:lnTo>
                  <a:pt x="0" y="1962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TextBox 10"/>
          <p:cNvSpPr txBox="1"/>
          <p:nvPr/>
        </p:nvSpPr>
        <p:spPr>
          <a:xfrm>
            <a:off x="5938641" y="528321"/>
            <a:ext cx="6410717" cy="110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sz="7999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CIERRE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-5400000">
            <a:off x="14623135" y="6528710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 rot="1110137">
            <a:off x="11579578" y="4987649"/>
            <a:ext cx="3626955" cy="3649766"/>
          </a:xfrm>
          <a:custGeom>
            <a:avLst/>
            <a:gdLst/>
            <a:ahLst/>
            <a:cxnLst/>
            <a:rect l="l" t="t" r="r" b="b"/>
            <a:pathLst>
              <a:path w="3626955" h="3649766">
                <a:moveTo>
                  <a:pt x="0" y="0"/>
                </a:moveTo>
                <a:lnTo>
                  <a:pt x="3626955" y="0"/>
                </a:lnTo>
                <a:lnTo>
                  <a:pt x="3626955" y="3649765"/>
                </a:lnTo>
                <a:lnTo>
                  <a:pt x="0" y="36497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0414885" y="2712983"/>
            <a:ext cx="2420595" cy="2645459"/>
          </a:xfrm>
          <a:custGeom>
            <a:avLst/>
            <a:gdLst/>
            <a:ahLst/>
            <a:cxnLst/>
            <a:rect l="l" t="t" r="r" b="b"/>
            <a:pathLst>
              <a:path w="2420595" h="2645459">
                <a:moveTo>
                  <a:pt x="0" y="0"/>
                </a:moveTo>
                <a:lnTo>
                  <a:pt x="2420595" y="0"/>
                </a:lnTo>
                <a:lnTo>
                  <a:pt x="2420595" y="2645459"/>
                </a:lnTo>
                <a:lnTo>
                  <a:pt x="0" y="26454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2324337" y="2848338"/>
            <a:ext cx="7088464" cy="6184685"/>
          </a:xfrm>
          <a:custGeom>
            <a:avLst/>
            <a:gdLst/>
            <a:ahLst/>
            <a:cxnLst/>
            <a:rect l="l" t="t" r="r" b="b"/>
            <a:pathLst>
              <a:path w="7088464" h="6184685">
                <a:moveTo>
                  <a:pt x="0" y="0"/>
                </a:moveTo>
                <a:lnTo>
                  <a:pt x="7088464" y="0"/>
                </a:lnTo>
                <a:lnTo>
                  <a:pt x="7088464" y="6184685"/>
                </a:lnTo>
                <a:lnTo>
                  <a:pt x="0" y="61846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 rot="-396798">
            <a:off x="3686757" y="4645792"/>
            <a:ext cx="4994331" cy="181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39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Vive el presente. Vive tu objetivo. Haz de cada día una aventura.</a:t>
            </a:r>
          </a:p>
          <a:p>
            <a:pPr algn="ctr">
              <a:lnSpc>
                <a:spcPts val="3535"/>
              </a:lnSpc>
            </a:pPr>
            <a:endParaRPr lang="en-US" sz="3399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718303" y="2304657"/>
            <a:ext cx="583968" cy="1589030"/>
          </a:xfrm>
          <a:custGeom>
            <a:avLst/>
            <a:gdLst/>
            <a:ahLst/>
            <a:cxnLst/>
            <a:rect l="l" t="t" r="r" b="b"/>
            <a:pathLst>
              <a:path w="583968" h="1589030">
                <a:moveTo>
                  <a:pt x="0" y="0"/>
                </a:moveTo>
                <a:lnTo>
                  <a:pt x="583968" y="0"/>
                </a:lnTo>
                <a:lnTo>
                  <a:pt x="583968" y="1589030"/>
                </a:lnTo>
                <a:lnTo>
                  <a:pt x="0" y="15890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 rot="8441969">
            <a:off x="1276910" y="7169875"/>
            <a:ext cx="1001577" cy="2924311"/>
          </a:xfrm>
          <a:custGeom>
            <a:avLst/>
            <a:gdLst/>
            <a:ahLst/>
            <a:cxnLst/>
            <a:rect l="l" t="t" r="r" b="b"/>
            <a:pathLst>
              <a:path w="1001577" h="2924311">
                <a:moveTo>
                  <a:pt x="0" y="0"/>
                </a:moveTo>
                <a:lnTo>
                  <a:pt x="1001577" y="0"/>
                </a:lnTo>
                <a:lnTo>
                  <a:pt x="1001577" y="2924312"/>
                </a:lnTo>
                <a:lnTo>
                  <a:pt x="0" y="292431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5877433" y="1000716"/>
            <a:ext cx="6561660" cy="110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sz="7999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propósito</a:t>
            </a:r>
          </a:p>
        </p:txBody>
      </p:sp>
      <p:sp>
        <p:nvSpPr>
          <p:cNvPr id="5" name="Freeform 5"/>
          <p:cNvSpPr/>
          <p:nvPr/>
        </p:nvSpPr>
        <p:spPr>
          <a:xfrm rot="-1653762">
            <a:off x="296215" y="3325353"/>
            <a:ext cx="2886309" cy="3636295"/>
          </a:xfrm>
          <a:custGeom>
            <a:avLst/>
            <a:gdLst/>
            <a:ahLst/>
            <a:cxnLst/>
            <a:rect l="l" t="t" r="r" b="b"/>
            <a:pathLst>
              <a:path w="2886309" h="3636295">
                <a:moveTo>
                  <a:pt x="0" y="0"/>
                </a:moveTo>
                <a:lnTo>
                  <a:pt x="2886309" y="0"/>
                </a:lnTo>
                <a:lnTo>
                  <a:pt x="2886309" y="3636294"/>
                </a:lnTo>
                <a:lnTo>
                  <a:pt x="0" y="36362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7565177">
            <a:off x="14568650" y="4271043"/>
            <a:ext cx="4458909" cy="2184865"/>
          </a:xfrm>
          <a:custGeom>
            <a:avLst/>
            <a:gdLst/>
            <a:ahLst/>
            <a:cxnLst/>
            <a:rect l="l" t="t" r="r" b="b"/>
            <a:pathLst>
              <a:path w="4458909" h="2184865">
                <a:moveTo>
                  <a:pt x="0" y="0"/>
                </a:moveTo>
                <a:lnTo>
                  <a:pt x="4458909" y="0"/>
                </a:lnTo>
                <a:lnTo>
                  <a:pt x="4458909" y="2184865"/>
                </a:lnTo>
                <a:lnTo>
                  <a:pt x="0" y="21848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 flipH="1">
            <a:off x="16798105" y="8823716"/>
            <a:ext cx="1516036" cy="1235569"/>
          </a:xfrm>
          <a:custGeom>
            <a:avLst/>
            <a:gdLst/>
            <a:ahLst/>
            <a:cxnLst/>
            <a:rect l="l" t="t" r="r" b="b"/>
            <a:pathLst>
              <a:path w="1516036" h="1235569">
                <a:moveTo>
                  <a:pt x="1516036" y="0"/>
                </a:moveTo>
                <a:lnTo>
                  <a:pt x="0" y="0"/>
                </a:lnTo>
                <a:lnTo>
                  <a:pt x="0" y="1235569"/>
                </a:lnTo>
                <a:lnTo>
                  <a:pt x="1516036" y="1235569"/>
                </a:lnTo>
                <a:lnTo>
                  <a:pt x="151603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2343988" y="1628359"/>
            <a:ext cx="1516036" cy="1235569"/>
          </a:xfrm>
          <a:custGeom>
            <a:avLst/>
            <a:gdLst/>
            <a:ahLst/>
            <a:cxnLst/>
            <a:rect l="l" t="t" r="r" b="b"/>
            <a:pathLst>
              <a:path w="1516036" h="1235569">
                <a:moveTo>
                  <a:pt x="0" y="0"/>
                </a:moveTo>
                <a:lnTo>
                  <a:pt x="1516036" y="0"/>
                </a:lnTo>
                <a:lnTo>
                  <a:pt x="1516036" y="1235569"/>
                </a:lnTo>
                <a:lnTo>
                  <a:pt x="0" y="12355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 rot="-2310050">
            <a:off x="17426" y="1258496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 rot="-2310050">
            <a:off x="14155020" y="8297487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6947390" y="9672120"/>
            <a:ext cx="3636388" cy="614880"/>
          </a:xfrm>
          <a:custGeom>
            <a:avLst/>
            <a:gdLst/>
            <a:ahLst/>
            <a:cxnLst/>
            <a:rect l="l" t="t" r="r" b="b"/>
            <a:pathLst>
              <a:path w="3636388" h="614880">
                <a:moveTo>
                  <a:pt x="0" y="0"/>
                </a:moveTo>
                <a:lnTo>
                  <a:pt x="3636388" y="0"/>
                </a:lnTo>
                <a:lnTo>
                  <a:pt x="3636388" y="614880"/>
                </a:lnTo>
                <a:lnTo>
                  <a:pt x="0" y="6148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15407700" y="1908678"/>
            <a:ext cx="2518781" cy="1442575"/>
          </a:xfrm>
          <a:custGeom>
            <a:avLst/>
            <a:gdLst/>
            <a:ahLst/>
            <a:cxnLst/>
            <a:rect l="l" t="t" r="r" b="b"/>
            <a:pathLst>
              <a:path w="2518781" h="1442575">
                <a:moveTo>
                  <a:pt x="0" y="0"/>
                </a:moveTo>
                <a:lnTo>
                  <a:pt x="2518781" y="0"/>
                </a:lnTo>
                <a:lnTo>
                  <a:pt x="2518781" y="1442575"/>
                </a:lnTo>
                <a:lnTo>
                  <a:pt x="0" y="14425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479978" y="8229545"/>
            <a:ext cx="2518781" cy="1442575"/>
          </a:xfrm>
          <a:custGeom>
            <a:avLst/>
            <a:gdLst/>
            <a:ahLst/>
            <a:cxnLst/>
            <a:rect l="l" t="t" r="r" b="b"/>
            <a:pathLst>
              <a:path w="2518781" h="1442575">
                <a:moveTo>
                  <a:pt x="0" y="0"/>
                </a:moveTo>
                <a:lnTo>
                  <a:pt x="2518782" y="0"/>
                </a:lnTo>
                <a:lnTo>
                  <a:pt x="2518782" y="1442575"/>
                </a:lnTo>
                <a:lnTo>
                  <a:pt x="0" y="14425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TextBox 14"/>
          <p:cNvSpPr txBox="1"/>
          <p:nvPr/>
        </p:nvSpPr>
        <p:spPr>
          <a:xfrm>
            <a:off x="3423758" y="1868172"/>
            <a:ext cx="12193720" cy="8036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2400" indent="0" algn="just">
              <a:buNone/>
            </a:pPr>
            <a:r>
              <a:rPr lang="es-MX" sz="5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Eje conceptual: Ciudadano ambiental activo.</a:t>
            </a:r>
          </a:p>
          <a:p>
            <a:pPr algn="just">
              <a:lnSpc>
                <a:spcPts val="5483"/>
              </a:lnSpc>
            </a:pPr>
            <a:r>
              <a:rPr lang="es-MX" sz="5272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Potencio un pensamiento crítico al generar cuestionamientos sobre la importancia del cuidado del aire, para identificar cómo las acciones del hombre pueden afectar el medio ambiente.</a:t>
            </a:r>
          </a:p>
          <a:p>
            <a:pPr algn="just">
              <a:lnSpc>
                <a:spcPts val="5483"/>
              </a:lnSpc>
            </a:pPr>
            <a:r>
              <a:rPr lang="es-MX" sz="5272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Conceptos: </a:t>
            </a:r>
          </a:p>
          <a:p>
            <a:pPr algn="just">
              <a:lnSpc>
                <a:spcPts val="5483"/>
              </a:lnSpc>
            </a:pPr>
            <a:r>
              <a:rPr lang="es-MX" sz="5272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Relación: interacción</a:t>
            </a:r>
          </a:p>
          <a:p>
            <a:pPr algn="just">
              <a:lnSpc>
                <a:spcPts val="5483"/>
              </a:lnSpc>
            </a:pPr>
            <a:r>
              <a:rPr lang="es-MX" sz="5272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Función: habilidad</a:t>
            </a:r>
          </a:p>
          <a:p>
            <a:pPr algn="ctr">
              <a:lnSpc>
                <a:spcPts val="5483"/>
              </a:lnSpc>
              <a:spcBef>
                <a:spcPct val="0"/>
              </a:spcBef>
            </a:pPr>
            <a:endParaRPr lang="en-US" sz="5272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6093394" y="895941"/>
            <a:ext cx="1242774" cy="1172726"/>
          </a:xfrm>
          <a:custGeom>
            <a:avLst/>
            <a:gdLst/>
            <a:ahLst/>
            <a:cxnLst/>
            <a:rect l="l" t="t" r="r" b="b"/>
            <a:pathLst>
              <a:path w="1242774" h="1172726">
                <a:moveTo>
                  <a:pt x="0" y="0"/>
                </a:moveTo>
                <a:lnTo>
                  <a:pt x="1242774" y="0"/>
                </a:lnTo>
                <a:lnTo>
                  <a:pt x="1242774" y="1172727"/>
                </a:lnTo>
                <a:lnTo>
                  <a:pt x="0" y="11727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1328826" y="996433"/>
            <a:ext cx="15630349" cy="8696158"/>
          </a:xfrm>
          <a:custGeom>
            <a:avLst/>
            <a:gdLst/>
            <a:ahLst/>
            <a:cxnLst/>
            <a:rect l="l" t="t" r="r" b="b"/>
            <a:pathLst>
              <a:path w="15630349" h="8696158">
                <a:moveTo>
                  <a:pt x="0" y="0"/>
                </a:moveTo>
                <a:lnTo>
                  <a:pt x="15630348" y="0"/>
                </a:lnTo>
                <a:lnTo>
                  <a:pt x="15630348" y="8696158"/>
                </a:lnTo>
                <a:lnTo>
                  <a:pt x="0" y="8696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4" name="Freeform 4"/>
          <p:cNvSpPr/>
          <p:nvPr/>
        </p:nvSpPr>
        <p:spPr>
          <a:xfrm rot="1791238">
            <a:off x="4364087" y="1985234"/>
            <a:ext cx="1188874" cy="1082956"/>
          </a:xfrm>
          <a:custGeom>
            <a:avLst/>
            <a:gdLst/>
            <a:ahLst/>
            <a:cxnLst/>
            <a:rect l="l" t="t" r="r" b="b"/>
            <a:pathLst>
              <a:path w="1188874" h="1082956">
                <a:moveTo>
                  <a:pt x="0" y="0"/>
                </a:moveTo>
                <a:lnTo>
                  <a:pt x="1188874" y="0"/>
                </a:lnTo>
                <a:lnTo>
                  <a:pt x="1188874" y="1082956"/>
                </a:lnTo>
                <a:lnTo>
                  <a:pt x="0" y="1082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7889803" y="2760454"/>
            <a:ext cx="1254197" cy="1337810"/>
          </a:xfrm>
          <a:custGeom>
            <a:avLst/>
            <a:gdLst/>
            <a:ahLst/>
            <a:cxnLst/>
            <a:rect l="l" t="t" r="r" b="b"/>
            <a:pathLst>
              <a:path w="1254197" h="1337810">
                <a:moveTo>
                  <a:pt x="0" y="0"/>
                </a:moveTo>
                <a:lnTo>
                  <a:pt x="1254197" y="0"/>
                </a:lnTo>
                <a:lnTo>
                  <a:pt x="1254197" y="1337810"/>
                </a:lnTo>
                <a:lnTo>
                  <a:pt x="0" y="1337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7856269" y="4225607"/>
            <a:ext cx="1254197" cy="1337810"/>
          </a:xfrm>
          <a:custGeom>
            <a:avLst/>
            <a:gdLst/>
            <a:ahLst/>
            <a:cxnLst/>
            <a:rect l="l" t="t" r="r" b="b"/>
            <a:pathLst>
              <a:path w="1254197" h="1337810">
                <a:moveTo>
                  <a:pt x="0" y="0"/>
                </a:moveTo>
                <a:lnTo>
                  <a:pt x="1254196" y="0"/>
                </a:lnTo>
                <a:lnTo>
                  <a:pt x="1254196" y="1337809"/>
                </a:lnTo>
                <a:lnTo>
                  <a:pt x="0" y="1337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7856269" y="5712837"/>
            <a:ext cx="1254197" cy="1337810"/>
          </a:xfrm>
          <a:custGeom>
            <a:avLst/>
            <a:gdLst/>
            <a:ahLst/>
            <a:cxnLst/>
            <a:rect l="l" t="t" r="r" b="b"/>
            <a:pathLst>
              <a:path w="1254197" h="1337810">
                <a:moveTo>
                  <a:pt x="0" y="0"/>
                </a:moveTo>
                <a:lnTo>
                  <a:pt x="1254196" y="0"/>
                </a:lnTo>
                <a:lnTo>
                  <a:pt x="1254196" y="1337809"/>
                </a:lnTo>
                <a:lnTo>
                  <a:pt x="0" y="1337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9" name="Group 9"/>
          <p:cNvGrpSpPr/>
          <p:nvPr/>
        </p:nvGrpSpPr>
        <p:grpSpPr>
          <a:xfrm>
            <a:off x="2965195" y="3150789"/>
            <a:ext cx="4225860" cy="1284311"/>
            <a:chOff x="0" y="0"/>
            <a:chExt cx="1112984" cy="3382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2984" cy="338255"/>
            </a:xfrm>
            <a:custGeom>
              <a:avLst/>
              <a:gdLst/>
              <a:ahLst/>
              <a:cxnLst/>
              <a:rect l="l" t="t" r="r" b="b"/>
              <a:pathLst>
                <a:path w="1112984" h="338255">
                  <a:moveTo>
                    <a:pt x="0" y="0"/>
                  </a:moveTo>
                  <a:lnTo>
                    <a:pt x="1112984" y="0"/>
                  </a:lnTo>
                  <a:lnTo>
                    <a:pt x="1112984" y="338255"/>
                  </a:lnTo>
                  <a:lnTo>
                    <a:pt x="0" y="3382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12984" cy="39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965195" y="4656639"/>
            <a:ext cx="4225860" cy="4225860"/>
            <a:chOff x="0" y="0"/>
            <a:chExt cx="8909050" cy="8909050"/>
          </a:xfrm>
        </p:grpSpPr>
        <p:sp>
          <p:nvSpPr>
            <p:cNvPr id="13" name="Freeform 13"/>
            <p:cNvSpPr/>
            <p:nvPr/>
          </p:nvSpPr>
          <p:spPr>
            <a:xfrm>
              <a:off x="9525" y="9525"/>
              <a:ext cx="8890000" cy="8890000"/>
            </a:xfrm>
            <a:custGeom>
              <a:avLst/>
              <a:gdLst/>
              <a:ahLst/>
              <a:cxnLst/>
              <a:rect l="l" t="t" r="r" b="b"/>
              <a:pathLst>
                <a:path w="8890000" h="8890000">
                  <a:moveTo>
                    <a:pt x="0" y="0"/>
                  </a:moveTo>
                  <a:lnTo>
                    <a:pt x="8890000" y="0"/>
                  </a:lnTo>
                  <a:lnTo>
                    <a:pt x="8890000" y="8890000"/>
                  </a:lnTo>
                  <a:lnTo>
                    <a:pt x="0" y="8890000"/>
                  </a:lnTo>
                  <a:close/>
                </a:path>
              </a:pathLst>
            </a:custGeom>
            <a:solidFill>
              <a:srgbClr val="F2A4E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7645" y="527431"/>
              <a:ext cx="8493887" cy="7854315"/>
            </a:xfrm>
            <a:custGeom>
              <a:avLst/>
              <a:gdLst/>
              <a:ahLst/>
              <a:cxnLst/>
              <a:rect l="l" t="t" r="r" b="b"/>
              <a:pathLst>
                <a:path w="8493887" h="7854315">
                  <a:moveTo>
                    <a:pt x="0" y="0"/>
                  </a:moveTo>
                  <a:lnTo>
                    <a:pt x="8493887" y="0"/>
                  </a:lnTo>
                  <a:lnTo>
                    <a:pt x="8493887" y="7854315"/>
                  </a:lnTo>
                  <a:lnTo>
                    <a:pt x="0" y="7854315"/>
                  </a:lnTo>
                  <a:close/>
                </a:path>
              </a:pathLst>
            </a:custGeom>
            <a:blipFill>
              <a:blip r:embed="rId9"/>
              <a:stretch>
                <a:fillRect l="-1072" t="-40433" r="-11211" b="-41819"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8909050" y="8909050"/>
                  </a:moveTo>
                  <a:lnTo>
                    <a:pt x="0" y="8909050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8909050"/>
                  </a:lnTo>
                  <a:close/>
                  <a:moveTo>
                    <a:pt x="19050" y="8890000"/>
                  </a:moveTo>
                  <a:lnTo>
                    <a:pt x="8890000" y="8890000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8890000"/>
                  </a:lnTo>
                  <a:close/>
                  <a:moveTo>
                    <a:pt x="8710930" y="8391144"/>
                  </a:moveTo>
                  <a:lnTo>
                    <a:pt x="198120" y="8391144"/>
                  </a:lnTo>
                  <a:lnTo>
                    <a:pt x="198120" y="517906"/>
                  </a:lnTo>
                  <a:lnTo>
                    <a:pt x="8710930" y="517906"/>
                  </a:lnTo>
                  <a:lnTo>
                    <a:pt x="8710930" y="8391144"/>
                  </a:lnTo>
                  <a:close/>
                  <a:moveTo>
                    <a:pt x="217170" y="8372094"/>
                  </a:moveTo>
                  <a:lnTo>
                    <a:pt x="8691880" y="8372094"/>
                  </a:lnTo>
                  <a:lnTo>
                    <a:pt x="8691880" y="536956"/>
                  </a:lnTo>
                  <a:lnTo>
                    <a:pt x="217170" y="536956"/>
                  </a:lnTo>
                  <a:lnTo>
                    <a:pt x="217170" y="8372094"/>
                  </a:lnTo>
                  <a:close/>
                </a:path>
              </a:pathLst>
            </a:custGeom>
            <a:solidFill>
              <a:srgbClr val="DB991A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6" name="Freeform 16"/>
          <p:cNvSpPr/>
          <p:nvPr/>
        </p:nvSpPr>
        <p:spPr>
          <a:xfrm rot="-2302869">
            <a:off x="15361002" y="686045"/>
            <a:ext cx="1806252" cy="3196907"/>
          </a:xfrm>
          <a:custGeom>
            <a:avLst/>
            <a:gdLst/>
            <a:ahLst/>
            <a:cxnLst/>
            <a:rect l="l" t="t" r="r" b="b"/>
            <a:pathLst>
              <a:path w="1806252" h="3196907">
                <a:moveTo>
                  <a:pt x="0" y="0"/>
                </a:moveTo>
                <a:lnTo>
                  <a:pt x="1806252" y="0"/>
                </a:lnTo>
                <a:lnTo>
                  <a:pt x="1806252" y="3196906"/>
                </a:lnTo>
                <a:lnTo>
                  <a:pt x="0" y="31969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Freeform 17"/>
          <p:cNvSpPr/>
          <p:nvPr/>
        </p:nvSpPr>
        <p:spPr>
          <a:xfrm>
            <a:off x="14770341" y="6288775"/>
            <a:ext cx="1371368" cy="1523743"/>
          </a:xfrm>
          <a:custGeom>
            <a:avLst/>
            <a:gdLst/>
            <a:ahLst/>
            <a:cxnLst/>
            <a:rect l="l" t="t" r="r" b="b"/>
            <a:pathLst>
              <a:path w="1371368" h="1523743">
                <a:moveTo>
                  <a:pt x="0" y="0"/>
                </a:moveTo>
                <a:lnTo>
                  <a:pt x="1371369" y="0"/>
                </a:lnTo>
                <a:lnTo>
                  <a:pt x="1371369" y="1523742"/>
                </a:lnTo>
                <a:lnTo>
                  <a:pt x="0" y="1523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8" name="TextBox 18"/>
          <p:cNvSpPr txBox="1"/>
          <p:nvPr/>
        </p:nvSpPr>
        <p:spPr>
          <a:xfrm>
            <a:off x="3117413" y="3448409"/>
            <a:ext cx="3921425" cy="81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499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AGENDA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74827" y="3160314"/>
            <a:ext cx="6989301" cy="503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3"/>
              </a:lnSpc>
            </a:pPr>
            <a:r>
              <a:rPr lang="en-US" sz="339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Oración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74827" y="4558530"/>
            <a:ext cx="6989301" cy="503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3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Activador</a:t>
            </a:r>
            <a:r>
              <a:rPr lang="en-US" sz="33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cognitivo</a:t>
            </a:r>
            <a:endParaRPr lang="en-US" sz="3399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9110465" y="3341728"/>
            <a:ext cx="5227240" cy="883879"/>
          </a:xfrm>
          <a:custGeom>
            <a:avLst/>
            <a:gdLst/>
            <a:ahLst/>
            <a:cxnLst/>
            <a:rect l="l" t="t" r="r" b="b"/>
            <a:pathLst>
              <a:path w="5227240" h="883879">
                <a:moveTo>
                  <a:pt x="0" y="0"/>
                </a:moveTo>
                <a:lnTo>
                  <a:pt x="5227240" y="0"/>
                </a:lnTo>
                <a:lnTo>
                  <a:pt x="5227240" y="883879"/>
                </a:lnTo>
                <a:lnTo>
                  <a:pt x="0" y="8838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4" name="Freeform 24"/>
          <p:cNvSpPr/>
          <p:nvPr/>
        </p:nvSpPr>
        <p:spPr>
          <a:xfrm>
            <a:off x="9110465" y="4805291"/>
            <a:ext cx="5227240" cy="883879"/>
          </a:xfrm>
          <a:custGeom>
            <a:avLst/>
            <a:gdLst/>
            <a:ahLst/>
            <a:cxnLst/>
            <a:rect l="l" t="t" r="r" b="b"/>
            <a:pathLst>
              <a:path w="5227240" h="883879">
                <a:moveTo>
                  <a:pt x="0" y="0"/>
                </a:moveTo>
                <a:lnTo>
                  <a:pt x="5227240" y="0"/>
                </a:lnTo>
                <a:lnTo>
                  <a:pt x="5227240" y="883878"/>
                </a:lnTo>
                <a:lnTo>
                  <a:pt x="0" y="8838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5" name="Freeform 25"/>
          <p:cNvSpPr/>
          <p:nvPr/>
        </p:nvSpPr>
        <p:spPr>
          <a:xfrm>
            <a:off x="9144000" y="6270194"/>
            <a:ext cx="5227240" cy="883879"/>
          </a:xfrm>
          <a:custGeom>
            <a:avLst/>
            <a:gdLst/>
            <a:ahLst/>
            <a:cxnLst/>
            <a:rect l="l" t="t" r="r" b="b"/>
            <a:pathLst>
              <a:path w="5227240" h="883879">
                <a:moveTo>
                  <a:pt x="0" y="0"/>
                </a:moveTo>
                <a:lnTo>
                  <a:pt x="5227240" y="0"/>
                </a:lnTo>
                <a:lnTo>
                  <a:pt x="5227240" y="883879"/>
                </a:lnTo>
                <a:lnTo>
                  <a:pt x="0" y="8838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D7FA5324-41FB-F7B7-567E-FAB4C7FBA7F6}"/>
              </a:ext>
            </a:extLst>
          </p:cNvPr>
          <p:cNvSpPr txBox="1"/>
          <p:nvPr/>
        </p:nvSpPr>
        <p:spPr>
          <a:xfrm>
            <a:off x="9334884" y="5874917"/>
            <a:ext cx="6989301" cy="503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3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Actividad</a:t>
            </a:r>
            <a:r>
              <a:rPr lang="en-US" sz="33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tension </a:t>
            </a:r>
            <a:r>
              <a:rPr lang="en-US" sz="3399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ABP</a:t>
            </a:r>
            <a:endParaRPr lang="en-US" sz="3399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4023664" y="679191"/>
            <a:ext cx="10744297" cy="110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sz="7999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ACTIVADOR COGNITIVO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6798105" y="8823716"/>
            <a:ext cx="1516036" cy="1235569"/>
          </a:xfrm>
          <a:custGeom>
            <a:avLst/>
            <a:gdLst/>
            <a:ahLst/>
            <a:cxnLst/>
            <a:rect l="l" t="t" r="r" b="b"/>
            <a:pathLst>
              <a:path w="1516036" h="1235569">
                <a:moveTo>
                  <a:pt x="1516036" y="0"/>
                </a:moveTo>
                <a:lnTo>
                  <a:pt x="0" y="0"/>
                </a:lnTo>
                <a:lnTo>
                  <a:pt x="0" y="1235569"/>
                </a:lnTo>
                <a:lnTo>
                  <a:pt x="1516036" y="1235569"/>
                </a:lnTo>
                <a:lnTo>
                  <a:pt x="151603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2310050">
            <a:off x="17426" y="1258496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 rot="-2310050">
            <a:off x="14155020" y="8297487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6947390" y="9672120"/>
            <a:ext cx="3636388" cy="614880"/>
          </a:xfrm>
          <a:custGeom>
            <a:avLst/>
            <a:gdLst/>
            <a:ahLst/>
            <a:cxnLst/>
            <a:rect l="l" t="t" r="r" b="b"/>
            <a:pathLst>
              <a:path w="3636388" h="614880">
                <a:moveTo>
                  <a:pt x="0" y="0"/>
                </a:moveTo>
                <a:lnTo>
                  <a:pt x="3636388" y="0"/>
                </a:lnTo>
                <a:lnTo>
                  <a:pt x="3636388" y="614880"/>
                </a:lnTo>
                <a:lnTo>
                  <a:pt x="0" y="6148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2057400" y="3159780"/>
            <a:ext cx="135636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/>
            <a:r>
              <a:rPr lang="es-ES" sz="5400" dirty="0"/>
              <a:t>Se invita a los estudiantes a participar del juego: Contaminación del aire </a:t>
            </a:r>
            <a:r>
              <a:rPr lang="es-ES" sz="5400" dirty="0">
                <a:hlinkClick r:id="rId9"/>
              </a:rPr>
              <a:t>https://</a:t>
            </a:r>
            <a:r>
              <a:rPr lang="es-ES" sz="5400" dirty="0" err="1">
                <a:hlinkClick r:id="rId9"/>
              </a:rPr>
              <a:t>wordwall.net</a:t>
            </a:r>
            <a:r>
              <a:rPr lang="es-ES" sz="5400" dirty="0">
                <a:hlinkClick r:id="rId9"/>
              </a:rPr>
              <a:t>/es/</a:t>
            </a:r>
            <a:r>
              <a:rPr lang="es-ES" sz="5400" dirty="0" err="1">
                <a:hlinkClick r:id="rId9"/>
              </a:rPr>
              <a:t>resource</a:t>
            </a:r>
            <a:r>
              <a:rPr lang="es-ES" sz="5400" dirty="0">
                <a:hlinkClick r:id="rId9"/>
              </a:rPr>
              <a:t>/18214126</a:t>
            </a:r>
            <a:r>
              <a:rPr lang="es-ES" sz="5400" dirty="0"/>
              <a:t>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093394" y="895941"/>
            <a:ext cx="1242774" cy="1172726"/>
          </a:xfrm>
          <a:custGeom>
            <a:avLst/>
            <a:gdLst/>
            <a:ahLst/>
            <a:cxnLst/>
            <a:rect l="l" t="t" r="r" b="b"/>
            <a:pathLst>
              <a:path w="1242774" h="1172726">
                <a:moveTo>
                  <a:pt x="0" y="0"/>
                </a:moveTo>
                <a:lnTo>
                  <a:pt x="1242774" y="0"/>
                </a:lnTo>
                <a:lnTo>
                  <a:pt x="1242774" y="1172727"/>
                </a:lnTo>
                <a:lnTo>
                  <a:pt x="0" y="1172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4023664" y="1000716"/>
            <a:ext cx="10744297" cy="110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sz="7999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rETROALIMENTACIÓN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6798105" y="8823716"/>
            <a:ext cx="1516036" cy="1235569"/>
          </a:xfrm>
          <a:custGeom>
            <a:avLst/>
            <a:gdLst/>
            <a:ahLst/>
            <a:cxnLst/>
            <a:rect l="l" t="t" r="r" b="b"/>
            <a:pathLst>
              <a:path w="1516036" h="1235569">
                <a:moveTo>
                  <a:pt x="1516036" y="0"/>
                </a:moveTo>
                <a:lnTo>
                  <a:pt x="0" y="0"/>
                </a:lnTo>
                <a:lnTo>
                  <a:pt x="0" y="1235569"/>
                </a:lnTo>
                <a:lnTo>
                  <a:pt x="1516036" y="1235569"/>
                </a:lnTo>
                <a:lnTo>
                  <a:pt x="151603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2310050">
            <a:off x="17426" y="1258496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 rot="-2310050">
            <a:off x="14155020" y="8297487"/>
            <a:ext cx="4127285" cy="1052458"/>
          </a:xfrm>
          <a:custGeom>
            <a:avLst/>
            <a:gdLst/>
            <a:ahLst/>
            <a:cxnLst/>
            <a:rect l="l" t="t" r="r" b="b"/>
            <a:pathLst>
              <a:path w="4127285" h="1052458">
                <a:moveTo>
                  <a:pt x="0" y="0"/>
                </a:moveTo>
                <a:lnTo>
                  <a:pt x="4127285" y="0"/>
                </a:lnTo>
                <a:lnTo>
                  <a:pt x="4127285" y="1052458"/>
                </a:lnTo>
                <a:lnTo>
                  <a:pt x="0" y="10524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6947390" y="9672120"/>
            <a:ext cx="3636388" cy="614880"/>
          </a:xfrm>
          <a:custGeom>
            <a:avLst/>
            <a:gdLst/>
            <a:ahLst/>
            <a:cxnLst/>
            <a:rect l="l" t="t" r="r" b="b"/>
            <a:pathLst>
              <a:path w="3636388" h="614880">
                <a:moveTo>
                  <a:pt x="0" y="0"/>
                </a:moveTo>
                <a:lnTo>
                  <a:pt x="3636388" y="0"/>
                </a:lnTo>
                <a:lnTo>
                  <a:pt x="3636388" y="614880"/>
                </a:lnTo>
                <a:lnTo>
                  <a:pt x="0" y="6148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752600" y="2331869"/>
            <a:ext cx="13944601" cy="6720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4800" dirty="0">
                <a:solidFill>
                  <a:srgbClr val="000000"/>
                </a:solidFill>
                <a:latin typeface="Roboto" panose="02000000000000000000" pitchFamily="2" charset="0"/>
              </a:rPr>
              <a:t>Se inicia la sesión preguntando a </a:t>
            </a:r>
            <a:r>
              <a:rPr lang="es-MX" sz="4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los estudiantes: ¿Por qué es importante cuidar el aire que respiramos? ¿Qué cosas pueden contaminar el aire?</a:t>
            </a:r>
          </a:p>
          <a:p>
            <a:pPr algn="just"/>
            <a:r>
              <a:rPr lang="es-MX" sz="4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realizar una lluvia de ideas en el tablero sobre lo que los estudiantes saben acerca del aire y su cuidado. Se fomentar que mencionen acciones cotidianas que pueden afectar la calidad del aire.</a:t>
            </a:r>
          </a:p>
          <a:p>
            <a:pPr algn="just"/>
            <a:endParaRPr lang="en-US" sz="5272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093394" y="895941"/>
            <a:ext cx="1242774" cy="1172726"/>
          </a:xfrm>
          <a:custGeom>
            <a:avLst/>
            <a:gdLst/>
            <a:ahLst/>
            <a:cxnLst/>
            <a:rect l="l" t="t" r="r" b="b"/>
            <a:pathLst>
              <a:path w="1242774" h="1172726">
                <a:moveTo>
                  <a:pt x="0" y="0"/>
                </a:moveTo>
                <a:lnTo>
                  <a:pt x="1242774" y="0"/>
                </a:lnTo>
                <a:lnTo>
                  <a:pt x="1242774" y="1172727"/>
                </a:lnTo>
                <a:lnTo>
                  <a:pt x="0" y="11727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3692769" y="933450"/>
            <a:ext cx="9163426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299"/>
              </a:lnSpc>
              <a:spcBef>
                <a:spcPct val="0"/>
              </a:spcBef>
            </a:pPr>
            <a:r>
              <a:rPr lang="en-US" sz="4500" spc="27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ORIENTACIÓN DE LA ATENCIÓN</a:t>
            </a:r>
          </a:p>
        </p:txBody>
      </p:sp>
      <p:sp>
        <p:nvSpPr>
          <p:cNvPr id="5" name="Freeform 5"/>
          <p:cNvSpPr/>
          <p:nvPr/>
        </p:nvSpPr>
        <p:spPr>
          <a:xfrm rot="5571807">
            <a:off x="649588" y="1763598"/>
            <a:ext cx="5335101" cy="5505264"/>
          </a:xfrm>
          <a:custGeom>
            <a:avLst/>
            <a:gdLst/>
            <a:ahLst/>
            <a:cxnLst/>
            <a:rect l="l" t="t" r="r" b="b"/>
            <a:pathLst>
              <a:path w="5335101" h="5505264">
                <a:moveTo>
                  <a:pt x="0" y="0"/>
                </a:moveTo>
                <a:lnTo>
                  <a:pt x="5335101" y="0"/>
                </a:lnTo>
                <a:lnTo>
                  <a:pt x="5335101" y="5505264"/>
                </a:lnTo>
                <a:lnTo>
                  <a:pt x="0" y="55052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10494176">
            <a:off x="5719670" y="2048419"/>
            <a:ext cx="1364867" cy="1364867"/>
          </a:xfrm>
          <a:custGeom>
            <a:avLst/>
            <a:gdLst/>
            <a:ahLst/>
            <a:cxnLst/>
            <a:rect l="l" t="t" r="r" b="b"/>
            <a:pathLst>
              <a:path w="1364867" h="1364867">
                <a:moveTo>
                  <a:pt x="0" y="0"/>
                </a:moveTo>
                <a:lnTo>
                  <a:pt x="1364867" y="0"/>
                </a:lnTo>
                <a:lnTo>
                  <a:pt x="1364867" y="1364867"/>
                </a:lnTo>
                <a:lnTo>
                  <a:pt x="0" y="13648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7"/>
          <p:cNvSpPr txBox="1"/>
          <p:nvPr/>
        </p:nvSpPr>
        <p:spPr>
          <a:xfrm>
            <a:off x="6856932" y="3312439"/>
            <a:ext cx="9386064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MX" sz="4000" dirty="0">
                <a:solidFill>
                  <a:srgbClr val="000000"/>
                </a:solidFill>
                <a:latin typeface="Roboto" panose="02000000000000000000" pitchFamily="2" charset="0"/>
                <a:ea typeface="Nunito"/>
                <a:cs typeface="Nunito"/>
                <a:sym typeface="Nunito"/>
              </a:rPr>
              <a:t>Seguido, la docente </a:t>
            </a:r>
            <a:r>
              <a:rPr lang="es-MX" sz="4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explica la importancia del aire limpio y cómo este afecta la salud y el medio ambiente.</a:t>
            </a:r>
          </a:p>
        </p:txBody>
      </p:sp>
      <p:sp>
        <p:nvSpPr>
          <p:cNvPr id="8" name="Freeform 8"/>
          <p:cNvSpPr/>
          <p:nvPr/>
        </p:nvSpPr>
        <p:spPr>
          <a:xfrm rot="609518">
            <a:off x="4413316" y="1852549"/>
            <a:ext cx="1682899" cy="1321841"/>
          </a:xfrm>
          <a:custGeom>
            <a:avLst/>
            <a:gdLst/>
            <a:ahLst/>
            <a:cxnLst/>
            <a:rect l="l" t="t" r="r" b="b"/>
            <a:pathLst>
              <a:path w="1682899" h="1321841">
                <a:moveTo>
                  <a:pt x="0" y="0"/>
                </a:moveTo>
                <a:lnTo>
                  <a:pt x="1682899" y="0"/>
                </a:lnTo>
                <a:lnTo>
                  <a:pt x="1682899" y="1321841"/>
                </a:lnTo>
                <a:lnTo>
                  <a:pt x="0" y="13218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 rot="-7096368">
            <a:off x="15546322" y="7951096"/>
            <a:ext cx="846947" cy="2472839"/>
          </a:xfrm>
          <a:custGeom>
            <a:avLst/>
            <a:gdLst/>
            <a:ahLst/>
            <a:cxnLst/>
            <a:rect l="l" t="t" r="r" b="b"/>
            <a:pathLst>
              <a:path w="846947" h="2472839">
                <a:moveTo>
                  <a:pt x="0" y="0"/>
                </a:moveTo>
                <a:lnTo>
                  <a:pt x="846948" y="0"/>
                </a:lnTo>
                <a:lnTo>
                  <a:pt x="846948" y="2472838"/>
                </a:lnTo>
                <a:lnTo>
                  <a:pt x="0" y="24728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 rot="-1653762">
            <a:off x="2451422" y="3748016"/>
            <a:ext cx="1731432" cy="2181332"/>
          </a:xfrm>
          <a:custGeom>
            <a:avLst/>
            <a:gdLst/>
            <a:ahLst/>
            <a:cxnLst/>
            <a:rect l="l" t="t" r="r" b="b"/>
            <a:pathLst>
              <a:path w="1731432" h="2181332">
                <a:moveTo>
                  <a:pt x="0" y="0"/>
                </a:moveTo>
                <a:lnTo>
                  <a:pt x="1731432" y="0"/>
                </a:lnTo>
                <a:lnTo>
                  <a:pt x="1731432" y="2181331"/>
                </a:lnTo>
                <a:lnTo>
                  <a:pt x="0" y="21813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4250024" y="246519"/>
            <a:ext cx="9163426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spc="27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PROCESAMIENTO DE LA INFORMACIÓN</a:t>
            </a:r>
          </a:p>
        </p:txBody>
      </p:sp>
      <p:sp>
        <p:nvSpPr>
          <p:cNvPr id="5" name="Freeform 5"/>
          <p:cNvSpPr/>
          <p:nvPr/>
        </p:nvSpPr>
        <p:spPr>
          <a:xfrm rot="10494176">
            <a:off x="16449271" y="2572531"/>
            <a:ext cx="1364867" cy="1364867"/>
          </a:xfrm>
          <a:custGeom>
            <a:avLst/>
            <a:gdLst/>
            <a:ahLst/>
            <a:cxnLst/>
            <a:rect l="l" t="t" r="r" b="b"/>
            <a:pathLst>
              <a:path w="1364867" h="1364867">
                <a:moveTo>
                  <a:pt x="0" y="0"/>
                </a:moveTo>
                <a:lnTo>
                  <a:pt x="1364867" y="0"/>
                </a:lnTo>
                <a:lnTo>
                  <a:pt x="1364867" y="1364867"/>
                </a:lnTo>
                <a:lnTo>
                  <a:pt x="0" y="13648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1272133" y="1991409"/>
            <a:ext cx="15119207" cy="535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82"/>
              </a:lnSpc>
            </a:pPr>
            <a:r>
              <a:rPr lang="es-MX" sz="4273" b="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Momento individual: </a:t>
            </a:r>
            <a:r>
              <a:rPr lang="es-MX" sz="4273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Se orienta a los estudiantes que ahora se convertirán en filósofos que cuestionan el mundo que los rodea.</a:t>
            </a:r>
          </a:p>
          <a:p>
            <a:pPr algn="just">
              <a:lnSpc>
                <a:spcPts val="5982"/>
              </a:lnSpc>
            </a:pPr>
            <a:r>
              <a:rPr lang="es-MX" sz="4273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Se les invita a escribir dos preguntas sobre el cuidado del aire. Estas preguntas pueden ser sobre: Causas de la contaminación del aire, consecuencias de no cuidar el aire o acciones que pueden tomar para mejorar la calidad del aire.</a:t>
            </a:r>
            <a:endParaRPr lang="en-US" sz="4273" dirty="0">
              <a:solidFill>
                <a:srgbClr val="000000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7" name="Freeform 7"/>
          <p:cNvSpPr/>
          <p:nvPr/>
        </p:nvSpPr>
        <p:spPr>
          <a:xfrm rot="609518">
            <a:off x="15549891" y="367779"/>
            <a:ext cx="1682899" cy="1321841"/>
          </a:xfrm>
          <a:custGeom>
            <a:avLst/>
            <a:gdLst/>
            <a:ahLst/>
            <a:cxnLst/>
            <a:rect l="l" t="t" r="r" b="b"/>
            <a:pathLst>
              <a:path w="1682899" h="1321841">
                <a:moveTo>
                  <a:pt x="0" y="0"/>
                </a:moveTo>
                <a:lnTo>
                  <a:pt x="1682899" y="0"/>
                </a:lnTo>
                <a:lnTo>
                  <a:pt x="1682899" y="1321842"/>
                </a:lnTo>
                <a:lnTo>
                  <a:pt x="0" y="13218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rot="-7096368">
            <a:off x="15546322" y="7951096"/>
            <a:ext cx="846947" cy="2472839"/>
          </a:xfrm>
          <a:custGeom>
            <a:avLst/>
            <a:gdLst/>
            <a:ahLst/>
            <a:cxnLst/>
            <a:rect l="l" t="t" r="r" b="b"/>
            <a:pathLst>
              <a:path w="846947" h="2472839">
                <a:moveTo>
                  <a:pt x="0" y="0"/>
                </a:moveTo>
                <a:lnTo>
                  <a:pt x="846948" y="0"/>
                </a:lnTo>
                <a:lnTo>
                  <a:pt x="846948" y="2472838"/>
                </a:lnTo>
                <a:lnTo>
                  <a:pt x="0" y="24728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3B8D7-A7AA-045C-9D11-4D3C08DE6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5D0468-BB4B-7677-D664-0AC1D1AE0D9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504CA4D-681B-EB32-372C-F91DC73AE2AB}"/>
              </a:ext>
            </a:extLst>
          </p:cNvPr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9E96CCA-85CD-7549-ADD7-4808ECBCE3AA}"/>
              </a:ext>
            </a:extLst>
          </p:cNvPr>
          <p:cNvSpPr txBox="1"/>
          <p:nvPr/>
        </p:nvSpPr>
        <p:spPr>
          <a:xfrm>
            <a:off x="4250024" y="246519"/>
            <a:ext cx="9163426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spc="27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PROCESAMIENTO DE LA INFORMACIÓN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7350DF5-E972-73B9-5586-8BCCAD1CB838}"/>
              </a:ext>
            </a:extLst>
          </p:cNvPr>
          <p:cNvSpPr/>
          <p:nvPr/>
        </p:nvSpPr>
        <p:spPr>
          <a:xfrm rot="10494176">
            <a:off x="16449271" y="2572531"/>
            <a:ext cx="1364867" cy="1364867"/>
          </a:xfrm>
          <a:custGeom>
            <a:avLst/>
            <a:gdLst/>
            <a:ahLst/>
            <a:cxnLst/>
            <a:rect l="l" t="t" r="r" b="b"/>
            <a:pathLst>
              <a:path w="1364867" h="1364867">
                <a:moveTo>
                  <a:pt x="0" y="0"/>
                </a:moveTo>
                <a:lnTo>
                  <a:pt x="1364867" y="0"/>
                </a:lnTo>
                <a:lnTo>
                  <a:pt x="1364867" y="1364867"/>
                </a:lnTo>
                <a:lnTo>
                  <a:pt x="0" y="13648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CC39073-083B-70AA-715E-C5433AC28A35}"/>
              </a:ext>
            </a:extLst>
          </p:cNvPr>
          <p:cNvSpPr txBox="1"/>
          <p:nvPr/>
        </p:nvSpPr>
        <p:spPr>
          <a:xfrm>
            <a:off x="1272133" y="1991409"/>
            <a:ext cx="15119207" cy="535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82"/>
              </a:lnSpc>
            </a:pPr>
            <a:r>
              <a:rPr lang="es-MX" sz="4273" b="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Momento cooperativo: Se invia a los estudiantes a que </a:t>
            </a:r>
            <a:r>
              <a:rPr lang="es-MX" sz="4273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 compartan sus preguntas entre ellos y discutan por qué consideran que esas preguntas son importantes.</a:t>
            </a:r>
          </a:p>
          <a:p>
            <a:pPr algn="just">
              <a:lnSpc>
                <a:spcPts val="5982"/>
              </a:lnSpc>
            </a:pPr>
            <a:r>
              <a:rPr lang="es-MX" sz="4273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Cada grupo debe elegir una o dos preguntas que les parezcan más interesantes para compartir con la clase y escribirla en la imagen que les entregará la docente. (una por grupo.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D579F08-60A5-9DA2-D632-60DE7BF194CB}"/>
              </a:ext>
            </a:extLst>
          </p:cNvPr>
          <p:cNvSpPr/>
          <p:nvPr/>
        </p:nvSpPr>
        <p:spPr>
          <a:xfrm rot="609518">
            <a:off x="15549891" y="367779"/>
            <a:ext cx="1682899" cy="1321841"/>
          </a:xfrm>
          <a:custGeom>
            <a:avLst/>
            <a:gdLst/>
            <a:ahLst/>
            <a:cxnLst/>
            <a:rect l="l" t="t" r="r" b="b"/>
            <a:pathLst>
              <a:path w="1682899" h="1321841">
                <a:moveTo>
                  <a:pt x="0" y="0"/>
                </a:moveTo>
                <a:lnTo>
                  <a:pt x="1682899" y="0"/>
                </a:lnTo>
                <a:lnTo>
                  <a:pt x="1682899" y="1321842"/>
                </a:lnTo>
                <a:lnTo>
                  <a:pt x="0" y="13218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645B606-3B63-55A8-FAF5-704B1B1491F3}"/>
              </a:ext>
            </a:extLst>
          </p:cNvPr>
          <p:cNvSpPr/>
          <p:nvPr/>
        </p:nvSpPr>
        <p:spPr>
          <a:xfrm rot="-7096368">
            <a:off x="15546322" y="7951096"/>
            <a:ext cx="846947" cy="2472839"/>
          </a:xfrm>
          <a:custGeom>
            <a:avLst/>
            <a:gdLst/>
            <a:ahLst/>
            <a:cxnLst/>
            <a:rect l="l" t="t" r="r" b="b"/>
            <a:pathLst>
              <a:path w="846947" h="2472839">
                <a:moveTo>
                  <a:pt x="0" y="0"/>
                </a:moveTo>
                <a:lnTo>
                  <a:pt x="846948" y="0"/>
                </a:lnTo>
                <a:lnTo>
                  <a:pt x="846948" y="2472838"/>
                </a:lnTo>
                <a:lnTo>
                  <a:pt x="0" y="24728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10" name="Imagen 9" descr="Círculo&#10;&#10;El contenido generado por IA puede ser incorrecto.">
            <a:extLst>
              <a:ext uri="{FF2B5EF4-FFF2-40B4-BE49-F238E27FC236}">
                <a16:creationId xmlns:a16="http://schemas.microsoft.com/office/drawing/2014/main" id="{11CE468C-1541-1CFC-85A4-3C4988EE1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14910" r="7273" b="15390"/>
          <a:stretch/>
        </p:blipFill>
        <p:spPr>
          <a:xfrm>
            <a:off x="4724400" y="6446481"/>
            <a:ext cx="4419600" cy="26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D2EEF-050D-BEE3-AB9D-8AC8A309C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65D660-C194-ADC8-A864-4B4578A2D5B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A749457-9E55-35CA-8044-0BEFD3C9232B}"/>
              </a:ext>
            </a:extLst>
          </p:cNvPr>
          <p:cNvSpPr/>
          <p:nvPr/>
        </p:nvSpPr>
        <p:spPr>
          <a:xfrm>
            <a:off x="951832" y="800617"/>
            <a:ext cx="16384336" cy="9115649"/>
          </a:xfrm>
          <a:custGeom>
            <a:avLst/>
            <a:gdLst/>
            <a:ahLst/>
            <a:cxnLst/>
            <a:rect l="l" t="t" r="r" b="b"/>
            <a:pathLst>
              <a:path w="16384336" h="9115649">
                <a:moveTo>
                  <a:pt x="0" y="0"/>
                </a:moveTo>
                <a:lnTo>
                  <a:pt x="16384336" y="0"/>
                </a:lnTo>
                <a:lnTo>
                  <a:pt x="16384336" y="9115649"/>
                </a:lnTo>
                <a:lnTo>
                  <a:pt x="0" y="911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FD400C7-DF40-B233-6A90-8702204DDD4E}"/>
              </a:ext>
            </a:extLst>
          </p:cNvPr>
          <p:cNvSpPr txBox="1"/>
          <p:nvPr/>
        </p:nvSpPr>
        <p:spPr>
          <a:xfrm>
            <a:off x="4250024" y="246519"/>
            <a:ext cx="9163426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spc="27">
                <a:solidFill>
                  <a:srgbClr val="000000"/>
                </a:solidFill>
                <a:latin typeface="Balmy"/>
                <a:ea typeface="Balmy"/>
                <a:cs typeface="Balmy"/>
                <a:sym typeface="Balmy"/>
              </a:rPr>
              <a:t>PROCESAMIENTO DE LA INFORMACIÓN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40342DC-76A2-A039-C28E-17BCAD9039DE}"/>
              </a:ext>
            </a:extLst>
          </p:cNvPr>
          <p:cNvSpPr/>
          <p:nvPr/>
        </p:nvSpPr>
        <p:spPr>
          <a:xfrm rot="10494176">
            <a:off x="16449271" y="2572531"/>
            <a:ext cx="1364867" cy="1364867"/>
          </a:xfrm>
          <a:custGeom>
            <a:avLst/>
            <a:gdLst/>
            <a:ahLst/>
            <a:cxnLst/>
            <a:rect l="l" t="t" r="r" b="b"/>
            <a:pathLst>
              <a:path w="1364867" h="1364867">
                <a:moveTo>
                  <a:pt x="0" y="0"/>
                </a:moveTo>
                <a:lnTo>
                  <a:pt x="1364867" y="0"/>
                </a:lnTo>
                <a:lnTo>
                  <a:pt x="1364867" y="1364867"/>
                </a:lnTo>
                <a:lnTo>
                  <a:pt x="0" y="13648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4195FDC-28AE-9F61-652A-186275541C44}"/>
              </a:ext>
            </a:extLst>
          </p:cNvPr>
          <p:cNvSpPr txBox="1"/>
          <p:nvPr/>
        </p:nvSpPr>
        <p:spPr>
          <a:xfrm>
            <a:off x="1293903" y="2817363"/>
            <a:ext cx="15119207" cy="381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82"/>
              </a:lnSpc>
            </a:pPr>
            <a:r>
              <a:rPr lang="es-MX" sz="4273" b="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De forma aleatoria se permite que cada grupo a través del portavoz comparta las preguntas que eligieron, se genera una discusión sobre las respuestas que podrían dar a esas preguntas, fomentando la exploración de ideas y la reflexión sobre el cuidado del aire.</a:t>
            </a:r>
            <a:endParaRPr lang="en-US" sz="4273" b="1" dirty="0">
              <a:solidFill>
                <a:srgbClr val="000000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202F4A2-C8F5-569C-2789-3DE13AC9D7AE}"/>
              </a:ext>
            </a:extLst>
          </p:cNvPr>
          <p:cNvSpPr/>
          <p:nvPr/>
        </p:nvSpPr>
        <p:spPr>
          <a:xfrm rot="609518">
            <a:off x="15549891" y="367779"/>
            <a:ext cx="1682899" cy="1321841"/>
          </a:xfrm>
          <a:custGeom>
            <a:avLst/>
            <a:gdLst/>
            <a:ahLst/>
            <a:cxnLst/>
            <a:rect l="l" t="t" r="r" b="b"/>
            <a:pathLst>
              <a:path w="1682899" h="1321841">
                <a:moveTo>
                  <a:pt x="0" y="0"/>
                </a:moveTo>
                <a:lnTo>
                  <a:pt x="1682899" y="0"/>
                </a:lnTo>
                <a:lnTo>
                  <a:pt x="1682899" y="1321842"/>
                </a:lnTo>
                <a:lnTo>
                  <a:pt x="0" y="13218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9943BB8-BAF2-747A-3EFB-7ABC5065BFBA}"/>
              </a:ext>
            </a:extLst>
          </p:cNvPr>
          <p:cNvSpPr/>
          <p:nvPr/>
        </p:nvSpPr>
        <p:spPr>
          <a:xfrm rot="-7096368">
            <a:off x="15546322" y="7951096"/>
            <a:ext cx="846947" cy="2472839"/>
          </a:xfrm>
          <a:custGeom>
            <a:avLst/>
            <a:gdLst/>
            <a:ahLst/>
            <a:cxnLst/>
            <a:rect l="l" t="t" r="r" b="b"/>
            <a:pathLst>
              <a:path w="846947" h="2472839">
                <a:moveTo>
                  <a:pt x="0" y="0"/>
                </a:moveTo>
                <a:lnTo>
                  <a:pt x="846948" y="0"/>
                </a:lnTo>
                <a:lnTo>
                  <a:pt x="846948" y="2472838"/>
                </a:lnTo>
                <a:lnTo>
                  <a:pt x="0" y="24728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313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429</Words>
  <Application>Microsoft Office PowerPoint</Application>
  <PresentationFormat>Personalizado</PresentationFormat>
  <Paragraphs>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Balmy</vt:lpstr>
      <vt:lpstr>Roboto</vt:lpstr>
      <vt:lpstr>Aptos</vt:lpstr>
      <vt:lpstr>Nunito Bold</vt:lpstr>
      <vt:lpstr>Nunito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notas de papel juvenil rosado</dc:title>
  <cp:lastModifiedBy>DIANA MILENA GUARNIZO AYALA</cp:lastModifiedBy>
  <cp:revision>12</cp:revision>
  <dcterms:created xsi:type="dcterms:W3CDTF">2006-08-16T00:00:00Z</dcterms:created>
  <dcterms:modified xsi:type="dcterms:W3CDTF">2025-05-10T00:30:37Z</dcterms:modified>
  <dc:identifier>DAGdzNMmwGg</dc:identifier>
</cp:coreProperties>
</file>