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11"/>
  </p:notesMasterIdLst>
  <p:sldIdLst>
    <p:sldId id="256" r:id="rId3"/>
    <p:sldId id="264" r:id="rId4"/>
    <p:sldId id="263" r:id="rId5"/>
    <p:sldId id="272" r:id="rId6"/>
    <p:sldId id="284" r:id="rId7"/>
    <p:sldId id="262" r:id="rId8"/>
    <p:sldId id="259" r:id="rId9"/>
    <p:sldId id="285" r:id="rId10"/>
  </p:sldIdLst>
  <p:sldSz cx="9144000" cy="5143500" type="screen16x9"/>
  <p:notesSz cx="6858000" cy="9144000"/>
  <p:embeddedFontLst>
    <p:embeddedFont>
      <p:font typeface="Aptos Black" panose="020B0004020202020204" pitchFamily="34" charset="0"/>
      <p:bold r:id="rId12"/>
      <p:boldItalic r:id="rId13"/>
    </p:embeddedFont>
    <p:embeddedFont>
      <p:font typeface="Roboto" panose="02000000000000000000" pitchFamily="2" charset="0"/>
      <p:regular r:id="rId14"/>
      <p:bold r:id="rId15"/>
      <p:italic r:id="rId16"/>
      <p:boldItalic r:id="rId17"/>
    </p:embeddedFont>
    <p:embeddedFont>
      <p:font typeface="Sansita ExtraBold" panose="020B0604020202020204" charset="0"/>
      <p:bold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C2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4660"/>
  </p:normalViewPr>
  <p:slideViewPr>
    <p:cSldViewPr snapToGrid="0">
      <p:cViewPr varScale="1">
        <p:scale>
          <a:sx n="75" d="100"/>
          <a:sy n="75" d="100"/>
        </p:scale>
        <p:origin x="1200" y="2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2bff6df4b9_2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22bff6df4b9_2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2bff6df4b9_2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g22bff6df4b9_2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2bff6df4b9_2_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g22bff6df4b9_2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22bff6df4b9_2_3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g22bff6df4b9_2_3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>
          <a:extLst>
            <a:ext uri="{FF2B5EF4-FFF2-40B4-BE49-F238E27FC236}">
              <a16:creationId xmlns:a16="http://schemas.microsoft.com/office/drawing/2014/main" id="{0AF7464C-372C-B601-3E75-687D7E9896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22bff6df4b9_2_359:notes">
            <a:extLst>
              <a:ext uri="{FF2B5EF4-FFF2-40B4-BE49-F238E27FC236}">
                <a16:creationId xmlns:a16="http://schemas.microsoft.com/office/drawing/2014/main" id="{83204BCE-7C08-F5DB-7453-827FFEDE702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g22bff6df4b9_2_359:notes">
            <a:extLst>
              <a:ext uri="{FF2B5EF4-FFF2-40B4-BE49-F238E27FC236}">
                <a16:creationId xmlns:a16="http://schemas.microsoft.com/office/drawing/2014/main" id="{C140B3E6-65F7-419D-4706-5C1FDA6E51B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44658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2bff6df4b9_2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g22bff6df4b9_2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2bff6df4b9_2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g22bff6df4b9_2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>
          <a:extLst>
            <a:ext uri="{FF2B5EF4-FFF2-40B4-BE49-F238E27FC236}">
              <a16:creationId xmlns:a16="http://schemas.microsoft.com/office/drawing/2014/main" id="{2B306B07-4162-D402-5C9B-A2CF42586C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2bff6df4b9_2_132:notes">
            <a:extLst>
              <a:ext uri="{FF2B5EF4-FFF2-40B4-BE49-F238E27FC236}">
                <a16:creationId xmlns:a16="http://schemas.microsoft.com/office/drawing/2014/main" id="{C181C4A9-D9EC-E269-A738-1FC6AF326A0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g22bff6df4b9_2_132:notes">
            <a:extLst>
              <a:ext uri="{FF2B5EF4-FFF2-40B4-BE49-F238E27FC236}">
                <a16:creationId xmlns:a16="http://schemas.microsoft.com/office/drawing/2014/main" id="{68D1A780-6465-465C-3D27-06FFE42F64E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11456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>
            <a:spLocks noGrp="1"/>
          </p:cNvSpPr>
          <p:nvPr>
            <p:ph type="ctrTitle"/>
          </p:nvPr>
        </p:nvSpPr>
        <p:spPr>
          <a:xfrm>
            <a:off x="342900" y="1065213"/>
            <a:ext cx="3886200" cy="735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lv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marL="914400" lvl="1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>
            <a:spLocks noGrp="1"/>
          </p:cNvSpPr>
          <p:nvPr>
            <p:ph type="title"/>
          </p:nvPr>
        </p:nvSpPr>
        <p:spPr>
          <a:xfrm>
            <a:off x="361156" y="2203450"/>
            <a:ext cx="3886200" cy="681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1"/>
          </p:nvPr>
        </p:nvSpPr>
        <p:spPr>
          <a:xfrm>
            <a:off x="361156" y="1453357"/>
            <a:ext cx="3886200" cy="75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 sz="8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body" idx="2"/>
          </p:nvPr>
        </p:nvSpPr>
        <p:spPr>
          <a:xfrm>
            <a:off x="23241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5pPr>
            <a:lvl6pPr marL="2743200" lvl="5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6pPr>
            <a:lvl7pPr marL="3200400" lvl="6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7pPr>
            <a:lvl8pPr marL="3657600" lvl="7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8pPr>
            <a:lvl9pPr marL="4114800" lvl="8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body" idx="2"/>
          </p:nvPr>
        </p:nvSpPr>
        <p:spPr>
          <a:xfrm>
            <a:off x="228600" y="1087438"/>
            <a:ext cx="2020094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marL="2286000" lvl="4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marL="2743200" lvl="5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marL="3200400" lvl="6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marL="4114800" lvl="8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body" idx="3"/>
          </p:nvPr>
        </p:nvSpPr>
        <p:spPr>
          <a:xfrm>
            <a:off x="2322513" y="767556"/>
            <a:ext cx="2020888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5pPr>
            <a:lvl6pPr marL="2743200" lvl="5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6pPr>
            <a:lvl7pPr marL="3200400" lvl="6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7pPr>
            <a:lvl8pPr marL="3657600" lvl="7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8pPr>
            <a:lvl9pPr marL="4114800" lvl="8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body" idx="4"/>
          </p:nvPr>
        </p:nvSpPr>
        <p:spPr>
          <a:xfrm>
            <a:off x="2322513" y="1087438"/>
            <a:ext cx="2020888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marL="2286000" lvl="4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marL="2743200" lvl="5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marL="3200400" lvl="6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marL="4114800" lvl="8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228600" y="136525"/>
            <a:ext cx="1504157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>
            <a:off x="1787525" y="136525"/>
            <a:ext cx="2555875" cy="2926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30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marL="1371600" lvl="2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4pPr>
            <a:lvl5pPr marL="2286000" lvl="4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 sz="1000"/>
            </a:lvl5pPr>
            <a:lvl6pPr marL="2743200" lvl="5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6pPr>
            <a:lvl7pPr marL="3200400" lvl="6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7pPr>
            <a:lvl8pPr marL="3657600" lvl="7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8pPr>
            <a:lvl9pPr marL="4114800" lvl="8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2"/>
          </p:nvPr>
        </p:nvSpPr>
        <p:spPr>
          <a:xfrm>
            <a:off x="228600" y="717550"/>
            <a:ext cx="1504157" cy="2345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marL="914400" lvl="1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marL="1371600" lvl="2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>
            <a:spLocks noGrp="1"/>
          </p:cNvSpPr>
          <p:nvPr>
            <p:ph type="pic" idx="2"/>
          </p:nvPr>
        </p:nvSpPr>
        <p:spPr>
          <a:xfrm>
            <a:off x="896144" y="306388"/>
            <a:ext cx="2743200" cy="2057400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896144" y="2683669"/>
            <a:ext cx="2743200" cy="402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marL="914400" lvl="1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marL="1371600" lvl="2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 rot="5400000">
            <a:off x="1154509" y="-125809"/>
            <a:ext cx="2262982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marL="914400" lvl="1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 rot="5400000">
            <a:off x="2366169" y="1085850"/>
            <a:ext cx="2925763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 rot="5400000">
            <a:off x="270669" y="95250"/>
            <a:ext cx="2925763" cy="30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marL="914400" lvl="1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marR="0" lvl="0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700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23.png"/><Relationship Id="rId4" Type="http://schemas.openxmlformats.org/officeDocument/2006/relationships/image" Target="../media/image31.png"/><Relationship Id="rId9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8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34.png"/><Relationship Id="rId10" Type="http://schemas.openxmlformats.org/officeDocument/2006/relationships/image" Target="../media/image6.png"/><Relationship Id="rId4" Type="http://schemas.openxmlformats.org/officeDocument/2006/relationships/image" Target="../media/image33.png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8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17.png"/><Relationship Id="rId4" Type="http://schemas.openxmlformats.org/officeDocument/2006/relationships/image" Target="../media/image26.png"/><Relationship Id="rId9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8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17.png"/><Relationship Id="rId4" Type="http://schemas.openxmlformats.org/officeDocument/2006/relationships/image" Target="../media/image26.png"/><Relationship Id="rId9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9EB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/>
          <p:nvPr/>
        </p:nvSpPr>
        <p:spPr>
          <a:xfrm>
            <a:off x="1089565" y="1808338"/>
            <a:ext cx="6532251" cy="2363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400" b="1" dirty="0">
                <a:solidFill>
                  <a:srgbClr val="7030A0"/>
                </a:solidFill>
                <a:latin typeface="Sansita ExtraBold"/>
                <a:sym typeface="Sansita ExtraBold"/>
              </a:rPr>
              <a:t>PHILOSOPHY</a:t>
            </a:r>
          </a:p>
          <a:p>
            <a:pPr marL="0" marR="0" lvl="0" indent="0" algn="ctr" rtl="0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b="1" dirty="0">
                <a:solidFill>
                  <a:srgbClr val="75C20E"/>
                </a:solidFill>
                <a:latin typeface="Sansita ExtraBold"/>
                <a:sym typeface="Sansita ExtraBold"/>
              </a:rPr>
              <a:t>TERCER PERIODO</a:t>
            </a:r>
            <a:endParaRPr sz="300" dirty="0">
              <a:solidFill>
                <a:srgbClr val="75C20E"/>
              </a:solidFill>
            </a:endParaRPr>
          </a:p>
        </p:txBody>
      </p:sp>
      <p:pic>
        <p:nvPicPr>
          <p:cNvPr id="130" name="Google Shape;130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3111090" y="-514350"/>
            <a:ext cx="2794000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213934" y="2672294"/>
            <a:ext cx="2519809" cy="2542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65715" y="2889397"/>
            <a:ext cx="2667570" cy="2400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3277938">
            <a:off x="167124" y="-490724"/>
            <a:ext cx="2220732" cy="2732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4281723">
            <a:off x="1587540" y="4184249"/>
            <a:ext cx="1877744" cy="1563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1148482">
            <a:off x="1001669" y="3644436"/>
            <a:ext cx="1855052" cy="229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-1346679">
            <a:off x="3620318" y="3840591"/>
            <a:ext cx="3605789" cy="2012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-1346679">
            <a:off x="-2547555" y="935563"/>
            <a:ext cx="3605789" cy="2012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-10636006" flipH="1">
            <a:off x="6980903" y="-222861"/>
            <a:ext cx="2534754" cy="1691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-9319288" flipH="1">
            <a:off x="7581702" y="-80425"/>
            <a:ext cx="1802521" cy="1428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5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 rot="3423850">
            <a:off x="7209792" y="1420740"/>
            <a:ext cx="2076976" cy="17673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FD6"/>
        </a:solidFill>
        <a:effectLst/>
      </p:bgPr>
    </p:bg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3"/>
          <p:cNvSpPr/>
          <p:nvPr/>
        </p:nvSpPr>
        <p:spPr>
          <a:xfrm>
            <a:off x="732845" y="1856613"/>
            <a:ext cx="768841" cy="772287"/>
          </a:xfrm>
          <a:custGeom>
            <a:avLst/>
            <a:gdLst/>
            <a:ahLst/>
            <a:cxnLst/>
            <a:rect l="l" t="t" r="r" b="b"/>
            <a:pathLst>
              <a:path w="809173" h="812800" extrusionOk="0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rgbClr val="CAE8A9"/>
          </a:solidFill>
          <a:ln w="19050" cap="flat" cmpd="sng">
            <a:solidFill>
              <a:srgbClr val="CAE8A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4" name="Google Shape;274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93939" y="1269456"/>
            <a:ext cx="2794000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33"/>
          <p:cNvSpPr txBox="1"/>
          <p:nvPr/>
        </p:nvSpPr>
        <p:spPr>
          <a:xfrm>
            <a:off x="3271717" y="527182"/>
            <a:ext cx="3689038" cy="997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b="1" i="0" u="none" strike="noStrike" cap="none" dirty="0">
                <a:solidFill>
                  <a:srgbClr val="F8A8D5"/>
                </a:solidFill>
                <a:latin typeface="Sansita ExtraBold"/>
                <a:ea typeface="Sansita ExtraBold"/>
                <a:cs typeface="Sansita ExtraBold"/>
                <a:sym typeface="Sansita ExtraBold"/>
              </a:rPr>
              <a:t>SESIÓN </a:t>
            </a:r>
            <a:r>
              <a:rPr lang="en" sz="4500" b="1" i="0" u="none" strike="noStrike" cap="none" dirty="0">
                <a:solidFill>
                  <a:srgbClr val="F8A8D5"/>
                </a:solidFill>
                <a:latin typeface="Sansita ExtraBold"/>
                <a:ea typeface="Sansita ExtraBold"/>
                <a:cs typeface="Sansita ExtraBold"/>
                <a:sym typeface="Sansita ExtraBold"/>
              </a:rPr>
              <a:t>1 </a:t>
            </a:r>
            <a:endParaRPr sz="700" dirty="0"/>
          </a:p>
        </p:txBody>
      </p:sp>
      <p:pic>
        <p:nvPicPr>
          <p:cNvPr id="278" name="Google Shape;278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20563" y="4029928"/>
            <a:ext cx="2534754" cy="1691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918076" y="-787944"/>
            <a:ext cx="3592285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3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1895442">
            <a:off x="84922" y="-519598"/>
            <a:ext cx="2167182" cy="2131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3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316718">
            <a:off x="7486679" y="4161160"/>
            <a:ext cx="1802522" cy="1428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3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812943">
            <a:off x="-412024" y="3594646"/>
            <a:ext cx="2045503" cy="1513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 descr="Cartoon bee with magnifying glass">
            <a:extLst>
              <a:ext uri="{FF2B5EF4-FFF2-40B4-BE49-F238E27FC236}">
                <a16:creationId xmlns:a16="http://schemas.microsoft.com/office/drawing/2014/main" id="{19F0F8A2-DF24-4FEC-8EC4-5C5817FAF40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17451" y="1524378"/>
            <a:ext cx="2898607" cy="329065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05014" y="1875642"/>
            <a:ext cx="1408686" cy="244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69476" y="1202140"/>
            <a:ext cx="3301369" cy="3256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 flipH="1">
            <a:off x="797285" y="-440561"/>
            <a:ext cx="2144129" cy="1738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3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10677790">
            <a:off x="-150512" y="3689988"/>
            <a:ext cx="1511663" cy="1815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3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7327799">
            <a:off x="-251587" y="3893441"/>
            <a:ext cx="1609388" cy="1545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3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549155">
            <a:off x="2267516" y="4022787"/>
            <a:ext cx="2304484" cy="1286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3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-7977046">
            <a:off x="4394671" y="-853610"/>
            <a:ext cx="782483" cy="1855025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32"/>
          <p:cNvSpPr txBox="1"/>
          <p:nvPr/>
        </p:nvSpPr>
        <p:spPr>
          <a:xfrm>
            <a:off x="1330858" y="1044645"/>
            <a:ext cx="40005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solidFill>
                  <a:srgbClr val="FFA3C7"/>
                </a:solidFill>
                <a:latin typeface="Sansita ExtraBold"/>
                <a:sym typeface="Sansita ExtraBold"/>
              </a:rPr>
              <a:t>PROPÓSITO:</a:t>
            </a:r>
            <a:endParaRPr sz="6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088AF81-CE50-3CAE-536F-761359922756}"/>
              </a:ext>
            </a:extLst>
          </p:cNvPr>
          <p:cNvSpPr txBox="1"/>
          <p:nvPr/>
        </p:nvSpPr>
        <p:spPr>
          <a:xfrm>
            <a:off x="738377" y="1682717"/>
            <a:ext cx="48387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800" dirty="0"/>
              <a:t>Reconozco que el crecimiento como persona no solo se trata de hacerse más grande físicamente, sino también de aprender a comportarse mejor, tomar buenas decisiones, respetar a los demás y ayudar, reflexionando sobre acciones cotidianas que muestran mi desarrollo personal, para fortalecer mi convivencia, autoestima y responsabilidad.</a:t>
            </a:r>
            <a:endParaRPr lang="es-CO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FD6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41"/>
          <p:cNvSpPr txBox="1"/>
          <p:nvPr/>
        </p:nvSpPr>
        <p:spPr>
          <a:xfrm>
            <a:off x="1586226" y="22821"/>
            <a:ext cx="6021696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rgbClr val="00B0F0"/>
                </a:solidFill>
                <a:latin typeface="Sansita ExtraBold"/>
                <a:sym typeface="Sansita ExtraBold"/>
              </a:rPr>
              <a:t>ACTIVADOR COGNITIVO</a:t>
            </a:r>
            <a:endParaRPr sz="400" dirty="0">
              <a:solidFill>
                <a:srgbClr val="00B0F0"/>
              </a:solidFill>
            </a:endParaRPr>
          </a:p>
        </p:txBody>
      </p:sp>
      <p:pic>
        <p:nvPicPr>
          <p:cNvPr id="434" name="Google Shape;434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38310" y="3574939"/>
            <a:ext cx="2093143" cy="1743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459818">
            <a:off x="6444260" y="201912"/>
            <a:ext cx="2327324" cy="1299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459818">
            <a:off x="5839620" y="2531018"/>
            <a:ext cx="2327324" cy="1299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84621" y="928726"/>
            <a:ext cx="1837322" cy="1563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4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433472">
            <a:off x="-1160668" y="3456129"/>
            <a:ext cx="4281072" cy="2459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4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944734" y="3574939"/>
            <a:ext cx="2144129" cy="1738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4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3525992">
            <a:off x="7883426" y="3727359"/>
            <a:ext cx="1492448" cy="143817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15BD5C4-8B56-CFCB-D935-23A66143624F}"/>
              </a:ext>
            </a:extLst>
          </p:cNvPr>
          <p:cNvSpPr txBox="1"/>
          <p:nvPr/>
        </p:nvSpPr>
        <p:spPr>
          <a:xfrm>
            <a:off x="919583" y="802153"/>
            <a:ext cx="791961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3200" b="1" dirty="0">
                <a:solidFill>
                  <a:srgbClr val="FF0000"/>
                </a:solidFill>
              </a:rPr>
              <a:t>Conversación guiada:</a:t>
            </a:r>
            <a:endParaRPr lang="es-MX" sz="3200" dirty="0">
              <a:solidFill>
                <a:srgbClr val="FF0000"/>
              </a:solidFill>
            </a:endParaRPr>
          </a:p>
          <a:p>
            <a:r>
              <a:rPr lang="es-MX" sz="3200" dirty="0"/>
              <a:t>– ¿Cómo sabes que estás creciendo?</a:t>
            </a:r>
          </a:p>
          <a:p>
            <a:r>
              <a:rPr lang="es-MX" sz="3200" dirty="0"/>
              <a:t>– ¿Crecer es solo hacerse más alto?</a:t>
            </a:r>
          </a:p>
          <a:p>
            <a:r>
              <a:rPr lang="es-MX" sz="3200" dirty="0"/>
              <a:t>– ¿Qué cosas haces ahora que antes no podías hacer?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FD6"/>
        </a:solidFill>
        <a:effectLst/>
      </p:bgPr>
    </p:bg>
    <p:spTree>
      <p:nvGrpSpPr>
        <p:cNvPr id="1" name="Shape 427">
          <a:extLst>
            <a:ext uri="{FF2B5EF4-FFF2-40B4-BE49-F238E27FC236}">
              <a16:creationId xmlns:a16="http://schemas.microsoft.com/office/drawing/2014/main" id="{4E2AA76C-0363-2C9C-E7CB-32E33C6023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41">
            <a:extLst>
              <a:ext uri="{FF2B5EF4-FFF2-40B4-BE49-F238E27FC236}">
                <a16:creationId xmlns:a16="http://schemas.microsoft.com/office/drawing/2014/main" id="{94FC76F3-4C7F-EC84-083C-8A15AAC1A071}"/>
              </a:ext>
            </a:extLst>
          </p:cNvPr>
          <p:cNvSpPr/>
          <p:nvPr/>
        </p:nvSpPr>
        <p:spPr>
          <a:xfrm>
            <a:off x="732845" y="1536575"/>
            <a:ext cx="768841" cy="772287"/>
          </a:xfrm>
          <a:custGeom>
            <a:avLst/>
            <a:gdLst/>
            <a:ahLst/>
            <a:cxnLst/>
            <a:rect l="l" t="t" r="r" b="b"/>
            <a:pathLst>
              <a:path w="809173" h="812800" extrusionOk="0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rgbClr val="9DDDCB"/>
          </a:solidFill>
          <a:ln w="19050" cap="flat" cmpd="sng">
            <a:solidFill>
              <a:srgbClr val="9DDD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34" name="Google Shape;434;p41">
            <a:extLst>
              <a:ext uri="{FF2B5EF4-FFF2-40B4-BE49-F238E27FC236}">
                <a16:creationId xmlns:a16="http://schemas.microsoft.com/office/drawing/2014/main" id="{09254B01-59D3-A616-821C-032278549A6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38310" y="3574939"/>
            <a:ext cx="2093143" cy="1743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41">
            <a:extLst>
              <a:ext uri="{FF2B5EF4-FFF2-40B4-BE49-F238E27FC236}">
                <a16:creationId xmlns:a16="http://schemas.microsoft.com/office/drawing/2014/main" id="{EBC09BD0-CB4E-9D9F-43F8-96CE8DB7E2A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358861">
            <a:off x="6242405" y="134335"/>
            <a:ext cx="2731034" cy="327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41">
            <a:extLst>
              <a:ext uri="{FF2B5EF4-FFF2-40B4-BE49-F238E27FC236}">
                <a16:creationId xmlns:a16="http://schemas.microsoft.com/office/drawing/2014/main" id="{C3B1BE43-0EDD-4A3F-82E2-85B45BD3038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459818">
            <a:off x="6444260" y="201912"/>
            <a:ext cx="2327324" cy="1299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41">
            <a:extLst>
              <a:ext uri="{FF2B5EF4-FFF2-40B4-BE49-F238E27FC236}">
                <a16:creationId xmlns:a16="http://schemas.microsoft.com/office/drawing/2014/main" id="{A8430E32-D54F-D07F-2D10-D4DC16F23D5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459818">
            <a:off x="5839620" y="2531018"/>
            <a:ext cx="2327324" cy="1299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41">
            <a:extLst>
              <a:ext uri="{FF2B5EF4-FFF2-40B4-BE49-F238E27FC236}">
                <a16:creationId xmlns:a16="http://schemas.microsoft.com/office/drawing/2014/main" id="{9BA49729-BE24-8F1A-C1E4-25A3522F1235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44434" y="835116"/>
            <a:ext cx="1837322" cy="1563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41">
            <a:extLst>
              <a:ext uri="{FF2B5EF4-FFF2-40B4-BE49-F238E27FC236}">
                <a16:creationId xmlns:a16="http://schemas.microsoft.com/office/drawing/2014/main" id="{6945EC64-F40C-43B0-127A-D7597D37E948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433472">
            <a:off x="-1160668" y="3456129"/>
            <a:ext cx="4281072" cy="2459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41">
            <a:extLst>
              <a:ext uri="{FF2B5EF4-FFF2-40B4-BE49-F238E27FC236}">
                <a16:creationId xmlns:a16="http://schemas.microsoft.com/office/drawing/2014/main" id="{B8A6AE3A-2DB3-DF86-A1E7-DE37691F38A3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5763" y="3718689"/>
            <a:ext cx="2144129" cy="1738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41">
            <a:extLst>
              <a:ext uri="{FF2B5EF4-FFF2-40B4-BE49-F238E27FC236}">
                <a16:creationId xmlns:a16="http://schemas.microsoft.com/office/drawing/2014/main" id="{9F8EAE9E-7BBD-E977-3253-FA674FF94827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-3525992">
            <a:off x="7883426" y="3727359"/>
            <a:ext cx="1492448" cy="1438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41">
            <a:extLst>
              <a:ext uri="{FF2B5EF4-FFF2-40B4-BE49-F238E27FC236}">
                <a16:creationId xmlns:a16="http://schemas.microsoft.com/office/drawing/2014/main" id="{C280AB7F-D265-39E7-0D78-5BC1C3BE246B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31122" y="-148419"/>
            <a:ext cx="2813965" cy="1570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41">
            <a:extLst>
              <a:ext uri="{FF2B5EF4-FFF2-40B4-BE49-F238E27FC236}">
                <a16:creationId xmlns:a16="http://schemas.microsoft.com/office/drawing/2014/main" id="{AAF9D4D5-AA3C-ECA3-8745-5200D9700A7E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394814" y="4112607"/>
            <a:ext cx="1885190" cy="19416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1E96A9D4-5D30-4E50-D496-BDC1D2BD2F18}"/>
              </a:ext>
            </a:extLst>
          </p:cNvPr>
          <p:cNvSpPr txBox="1"/>
          <p:nvPr/>
        </p:nvSpPr>
        <p:spPr>
          <a:xfrm>
            <a:off x="1107599" y="558757"/>
            <a:ext cx="710914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000" b="1" dirty="0">
                <a:solidFill>
                  <a:srgbClr val="FF0000"/>
                </a:solidFill>
              </a:rPr>
              <a:t>Concepto clave a escribir en el cuaderno:</a:t>
            </a:r>
          </a:p>
          <a:p>
            <a:r>
              <a:rPr lang="es-MX" sz="2000" dirty="0"/>
              <a:t>“Crecimiento personal es cuando aprendo a portarme mejor, a respetar, a compartir, a ayudar y a tomar buenas decisiones.”</a:t>
            </a:r>
          </a:p>
          <a:p>
            <a:r>
              <a:rPr lang="es-MX" sz="2000" dirty="0"/>
              <a:t>Se conversa con ejemplos cercanos:</a:t>
            </a:r>
          </a:p>
          <a:p>
            <a:r>
              <a:rPr lang="es-MX" sz="2000" dirty="0"/>
              <a:t>– Cuando espero mi turno.</a:t>
            </a:r>
          </a:p>
          <a:p>
            <a:r>
              <a:rPr lang="es-MX" sz="2000" dirty="0"/>
              <a:t>– Cuando pido perdón.</a:t>
            </a:r>
          </a:p>
          <a:p>
            <a:r>
              <a:rPr lang="es-MX" sz="2000" dirty="0"/>
              <a:t>– Cuando ayudo sin que me lo pidan.</a:t>
            </a:r>
          </a:p>
          <a:p>
            <a:r>
              <a:rPr lang="es-MX" sz="2000" dirty="0"/>
              <a:t>Se resalta que eso también es crecer como persona.</a:t>
            </a:r>
          </a:p>
        </p:txBody>
      </p:sp>
    </p:spTree>
    <p:extLst>
      <p:ext uri="{BB962C8B-B14F-4D97-AF65-F5344CB8AC3E}">
        <p14:creationId xmlns:p14="http://schemas.microsoft.com/office/powerpoint/2010/main" val="1409958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48082" y="3087829"/>
            <a:ext cx="4281072" cy="2459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9892651">
            <a:off x="5743111" y="2618437"/>
            <a:ext cx="2969220" cy="285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55569" y="-46716"/>
            <a:ext cx="3759197" cy="3601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1459818">
            <a:off x="6732397" y="4091341"/>
            <a:ext cx="2327324" cy="1299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31"/>
          <p:cNvPicPr preferRelativeResize="0"/>
          <p:nvPr/>
        </p:nvPicPr>
        <p:blipFill rotWithShape="1">
          <a:blip r:embed="rId7">
            <a:alphaModFix amt="43000"/>
          </a:blip>
          <a:srcRect/>
          <a:stretch/>
        </p:blipFill>
        <p:spPr>
          <a:xfrm rot="-2032005">
            <a:off x="-1015473" y="98032"/>
            <a:ext cx="5082016" cy="2402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3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162038" y="2777424"/>
            <a:ext cx="935224" cy="935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3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6942058">
            <a:off x="7690778" y="-285385"/>
            <a:ext cx="1877744" cy="1563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3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-9227735">
            <a:off x="7752166" y="-458705"/>
            <a:ext cx="1463118" cy="181242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5BE9DB5-D9A4-EC5F-F499-DEA4FB006FFD}"/>
              </a:ext>
            </a:extLst>
          </p:cNvPr>
          <p:cNvSpPr txBox="1"/>
          <p:nvPr/>
        </p:nvSpPr>
        <p:spPr>
          <a:xfrm>
            <a:off x="265077" y="285957"/>
            <a:ext cx="7478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>
                <a:solidFill>
                  <a:srgbClr val="7030A0"/>
                </a:solidFill>
                <a:latin typeface="Aptos Black" panose="020B0004020202020204" pitchFamily="34" charset="0"/>
              </a:rPr>
              <a:t>EN EL CUADERNO DE TRABAJO:</a:t>
            </a:r>
            <a:endParaRPr lang="es-CO" sz="3600" dirty="0">
              <a:solidFill>
                <a:srgbClr val="7030A0"/>
              </a:solidFill>
              <a:latin typeface="Aptos Black" panose="020B00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9F93C87-08F1-B684-79D5-5D4746897A57}"/>
              </a:ext>
            </a:extLst>
          </p:cNvPr>
          <p:cNvSpPr txBox="1"/>
          <p:nvPr/>
        </p:nvSpPr>
        <p:spPr>
          <a:xfrm>
            <a:off x="346588" y="895459"/>
            <a:ext cx="8750674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rgbClr val="FF0000"/>
                </a:solidFill>
              </a:rPr>
              <a:t>Actividad: “Así crezco como persona”</a:t>
            </a:r>
            <a:endParaRPr lang="es-MX" sz="2400" dirty="0">
              <a:solidFill>
                <a:srgbClr val="FF0000"/>
              </a:solidFill>
            </a:endParaRPr>
          </a:p>
          <a:p>
            <a:r>
              <a:rPr lang="es-MX" sz="2400" dirty="0"/>
              <a:t>Dibujan una flor o un árbol con tres hojas o ramas.</a:t>
            </a:r>
          </a:p>
          <a:p>
            <a:r>
              <a:rPr lang="es-MX" sz="2400" dirty="0"/>
              <a:t>En cada una escriben una acción que demuestre que están creciendo como personas.</a:t>
            </a:r>
          </a:p>
          <a:p>
            <a:endParaRPr lang="es-MX" sz="2400" dirty="0"/>
          </a:p>
          <a:p>
            <a:r>
              <a:rPr lang="es-MX" sz="2400" dirty="0">
                <a:solidFill>
                  <a:srgbClr val="FF0000"/>
                </a:solidFill>
              </a:rPr>
              <a:t>Ejemplo:</a:t>
            </a:r>
          </a:p>
          <a:p>
            <a:r>
              <a:rPr lang="es-MX" sz="2400" dirty="0"/>
              <a:t>Ayudo en casa.</a:t>
            </a:r>
          </a:p>
          <a:p>
            <a:r>
              <a:rPr lang="es-MX" sz="2400" dirty="0"/>
              <a:t>Escucho a mis compañeros.</a:t>
            </a:r>
          </a:p>
          <a:p>
            <a:r>
              <a:rPr lang="es-MX" sz="2400" dirty="0"/>
              <a:t>Hago mis deberes.</a:t>
            </a:r>
          </a:p>
          <a:p>
            <a:r>
              <a:rPr lang="es-MX" sz="2400" dirty="0"/>
              <a:t>-Luego, colorean y decoran su dibujo.</a:t>
            </a:r>
          </a:p>
          <a:p>
            <a:pPr algn="l">
              <a:buNone/>
            </a:pPr>
            <a:endParaRPr lang="es-MX" sz="4000" b="1" i="0" dirty="0">
              <a:solidFill>
                <a:srgbClr val="FF0000"/>
              </a:solidFill>
              <a:effectLst/>
              <a:latin typeface="Roboto" panose="02000000000000000000" pitchFamily="2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FD6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9411659">
            <a:off x="6836040" y="-569023"/>
            <a:ext cx="4481362" cy="25747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459818">
            <a:off x="7080290" y="-280389"/>
            <a:ext cx="2327324" cy="1299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305743" flipH="1">
            <a:off x="7342624" y="903604"/>
            <a:ext cx="2327324" cy="1299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94649" y="3678883"/>
            <a:ext cx="2898607" cy="2245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3272843">
            <a:off x="-887254" y="-480565"/>
            <a:ext cx="2146631" cy="1787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3191773">
            <a:off x="-229928" y="3669889"/>
            <a:ext cx="2343706" cy="2537477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8"/>
          <p:cNvSpPr txBox="1"/>
          <p:nvPr/>
        </p:nvSpPr>
        <p:spPr>
          <a:xfrm>
            <a:off x="3563015" y="670151"/>
            <a:ext cx="4607970" cy="4431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s-MX" sz="2000" b="1" dirty="0">
                <a:solidFill>
                  <a:srgbClr val="FF0000"/>
                </a:solidFill>
              </a:rPr>
              <a:t>RETROALIMENTACIÓN</a:t>
            </a:r>
          </a:p>
          <a:p>
            <a:r>
              <a:rPr lang="es-MX" sz="2400" dirty="0"/>
              <a:t>Preguntas guiadas:</a:t>
            </a:r>
          </a:p>
          <a:p>
            <a:r>
              <a:rPr lang="es-MX" sz="2400" dirty="0"/>
              <a:t>– ¿Qué aprendiste hoy sobre crecer como persona?</a:t>
            </a:r>
          </a:p>
          <a:p>
            <a:r>
              <a:rPr lang="es-MX" sz="2400" dirty="0"/>
              <a:t>– ¿Qué cosas haces que muestran que estás creciendo por dentro?</a:t>
            </a:r>
          </a:p>
          <a:p>
            <a:r>
              <a:rPr lang="es-MX" sz="2400" dirty="0"/>
              <a:t>– ¿Cómo te sientes cuando haces algo bueno?</a:t>
            </a:r>
          </a:p>
          <a:p>
            <a:r>
              <a:rPr lang="es-MX" sz="2400" dirty="0"/>
              <a:t>Se refuerzan los logros y se motivan nuevas metas personales.</a:t>
            </a:r>
          </a:p>
        </p:txBody>
      </p:sp>
      <p:pic>
        <p:nvPicPr>
          <p:cNvPr id="200" name="Google Shape;200;p2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5913227">
            <a:off x="7476684" y="3635148"/>
            <a:ext cx="1818215" cy="158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 descr="Cartoon bee with magnifying glass">
            <a:extLst>
              <a:ext uri="{FF2B5EF4-FFF2-40B4-BE49-F238E27FC236}">
                <a16:creationId xmlns:a16="http://schemas.microsoft.com/office/drawing/2014/main" id="{69FCB084-EDBC-EC50-F2CF-97C6113F17C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1592" y="877778"/>
            <a:ext cx="2898607" cy="329065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FD6"/>
        </a:solidFill>
        <a:effectLst/>
      </p:bgPr>
    </p:bg>
    <p:spTree>
      <p:nvGrpSpPr>
        <p:cNvPr id="1" name="Shape 187">
          <a:extLst>
            <a:ext uri="{FF2B5EF4-FFF2-40B4-BE49-F238E27FC236}">
              <a16:creationId xmlns:a16="http://schemas.microsoft.com/office/drawing/2014/main" id="{16CFC16A-9A49-634A-F428-BE9EE2AA1F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28">
            <a:extLst>
              <a:ext uri="{FF2B5EF4-FFF2-40B4-BE49-F238E27FC236}">
                <a16:creationId xmlns:a16="http://schemas.microsoft.com/office/drawing/2014/main" id="{F57FFC47-4643-1BB9-CB02-FED2DE75C95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9411659">
            <a:off x="6836040" y="-569023"/>
            <a:ext cx="4481362" cy="25747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8">
            <a:extLst>
              <a:ext uri="{FF2B5EF4-FFF2-40B4-BE49-F238E27FC236}">
                <a16:creationId xmlns:a16="http://schemas.microsoft.com/office/drawing/2014/main" id="{EA945794-2BE2-8C79-9572-4B86320A8C0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459818">
            <a:off x="7080290" y="-280389"/>
            <a:ext cx="2327324" cy="1299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8">
            <a:extLst>
              <a:ext uri="{FF2B5EF4-FFF2-40B4-BE49-F238E27FC236}">
                <a16:creationId xmlns:a16="http://schemas.microsoft.com/office/drawing/2014/main" id="{1B7C9034-CB8F-2C4B-E8F0-D04B1F6AE39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305743" flipH="1">
            <a:off x="7342624" y="903604"/>
            <a:ext cx="2327324" cy="1299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8">
            <a:extLst>
              <a:ext uri="{FF2B5EF4-FFF2-40B4-BE49-F238E27FC236}">
                <a16:creationId xmlns:a16="http://schemas.microsoft.com/office/drawing/2014/main" id="{34CE2A52-C689-AA61-4E93-F9280276B908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94649" y="3678883"/>
            <a:ext cx="2898607" cy="2245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8">
            <a:extLst>
              <a:ext uri="{FF2B5EF4-FFF2-40B4-BE49-F238E27FC236}">
                <a16:creationId xmlns:a16="http://schemas.microsoft.com/office/drawing/2014/main" id="{D28A0375-12D2-0C82-0BDD-6193C922E964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3272843">
            <a:off x="-887254" y="-480565"/>
            <a:ext cx="2146631" cy="1787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8">
            <a:extLst>
              <a:ext uri="{FF2B5EF4-FFF2-40B4-BE49-F238E27FC236}">
                <a16:creationId xmlns:a16="http://schemas.microsoft.com/office/drawing/2014/main" id="{6B7F1249-842B-FFB5-7BB3-D01847D0EF27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3191773">
            <a:off x="-229928" y="3669889"/>
            <a:ext cx="2343706" cy="2537477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8">
            <a:extLst>
              <a:ext uri="{FF2B5EF4-FFF2-40B4-BE49-F238E27FC236}">
                <a16:creationId xmlns:a16="http://schemas.microsoft.com/office/drawing/2014/main" id="{01015401-8F1C-5F38-F71A-08DBD7E50629}"/>
              </a:ext>
            </a:extLst>
          </p:cNvPr>
          <p:cNvSpPr txBox="1"/>
          <p:nvPr/>
        </p:nvSpPr>
        <p:spPr>
          <a:xfrm>
            <a:off x="3563015" y="670151"/>
            <a:ext cx="4607970" cy="369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s-MX" sz="2000" b="1" dirty="0">
                <a:solidFill>
                  <a:srgbClr val="FF0000"/>
                </a:solidFill>
              </a:rPr>
              <a:t>CIERRE:</a:t>
            </a:r>
          </a:p>
          <a:p>
            <a:r>
              <a:rPr lang="es-MX" sz="2000" b="1" dirty="0">
                <a:solidFill>
                  <a:srgbClr val="FF0000"/>
                </a:solidFill>
              </a:rPr>
              <a:t>Juego “¿Esto me ayuda a crecer?”</a:t>
            </a:r>
            <a:endParaRPr lang="es-MX" sz="2000" dirty="0">
              <a:solidFill>
                <a:srgbClr val="FF0000"/>
              </a:solidFill>
            </a:endParaRPr>
          </a:p>
          <a:p>
            <a:r>
              <a:rPr lang="es-MX" sz="2000" dirty="0"/>
              <a:t>El docente menciona acciones y los niños responden con gestos o palabras:</a:t>
            </a:r>
          </a:p>
          <a:p>
            <a:r>
              <a:rPr lang="es-MX" sz="2000" dirty="0"/>
              <a:t>– “Compartir mis juguetes” (Sí)</a:t>
            </a:r>
          </a:p>
          <a:p>
            <a:r>
              <a:rPr lang="es-MX" sz="2000" dirty="0"/>
              <a:t>– “Gritar a mis compañeros” (No)</a:t>
            </a:r>
          </a:p>
          <a:p>
            <a:r>
              <a:rPr lang="es-MX" sz="2000" dirty="0"/>
              <a:t>– “Pedir perdón” (Sí)</a:t>
            </a:r>
          </a:p>
          <a:p>
            <a:r>
              <a:rPr lang="es-MX" sz="2000" dirty="0"/>
              <a:t>– “No obedecer” (No)</a:t>
            </a:r>
          </a:p>
          <a:p>
            <a:r>
              <a:rPr lang="es-MX" sz="2000" dirty="0"/>
              <a:t>Frase final para decir todos juntos:</a:t>
            </a:r>
          </a:p>
          <a:p>
            <a:r>
              <a:rPr lang="es-MX" sz="2000" b="1" dirty="0"/>
              <a:t>“Cada día crezco como persona con mis acciones.</a:t>
            </a:r>
            <a:endParaRPr lang="es-MX" sz="2000" dirty="0"/>
          </a:p>
          <a:p>
            <a:endParaRPr lang="es-MX" sz="2000" dirty="0">
              <a:solidFill>
                <a:srgbClr val="FF0000"/>
              </a:solidFill>
            </a:endParaRPr>
          </a:p>
        </p:txBody>
      </p:sp>
      <p:pic>
        <p:nvPicPr>
          <p:cNvPr id="200" name="Google Shape;200;p28">
            <a:extLst>
              <a:ext uri="{FF2B5EF4-FFF2-40B4-BE49-F238E27FC236}">
                <a16:creationId xmlns:a16="http://schemas.microsoft.com/office/drawing/2014/main" id="{D1A7CB4F-F4EC-F5E7-F4E9-1A71DF3A1425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5913227">
            <a:off x="7476684" y="3635148"/>
            <a:ext cx="1818215" cy="158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 descr="Cartoon bee with magnifying glass">
            <a:extLst>
              <a:ext uri="{FF2B5EF4-FFF2-40B4-BE49-F238E27FC236}">
                <a16:creationId xmlns:a16="http://schemas.microsoft.com/office/drawing/2014/main" id="{F9E0DD6B-4911-8377-0E2D-843562608A8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1592" y="877778"/>
            <a:ext cx="2898607" cy="329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69630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350</Words>
  <Application>Microsoft Office PowerPoint</Application>
  <PresentationFormat>Presentación en pantalla (16:9)</PresentationFormat>
  <Paragraphs>42</Paragraphs>
  <Slides>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Aptos Black</vt:lpstr>
      <vt:lpstr>Arial</vt:lpstr>
      <vt:lpstr>Calibri</vt:lpstr>
      <vt:lpstr>Sansita ExtraBold</vt:lpstr>
      <vt:lpstr>Roboto</vt:lpstr>
      <vt:lpstr>Simple Light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Karla</dc:creator>
  <cp:lastModifiedBy>KARLA JUSTINE  APACHE SIERRA</cp:lastModifiedBy>
  <cp:revision>4</cp:revision>
  <dcterms:modified xsi:type="dcterms:W3CDTF">2025-07-21T13:11:58Z</dcterms:modified>
</cp:coreProperties>
</file>