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0"/>
  </p:notesMasterIdLst>
  <p:sldIdLst>
    <p:sldId id="256" r:id="rId2"/>
    <p:sldId id="259" r:id="rId3"/>
    <p:sldId id="257" r:id="rId4"/>
    <p:sldId id="275" r:id="rId5"/>
    <p:sldId id="260" r:id="rId6"/>
    <p:sldId id="262" r:id="rId7"/>
    <p:sldId id="277" r:id="rId8"/>
    <p:sldId id="276" r:id="rId9"/>
    <p:sldId id="261" r:id="rId10"/>
    <p:sldId id="278" r:id="rId11"/>
    <p:sldId id="279" r:id="rId12"/>
    <p:sldId id="263" r:id="rId13"/>
    <p:sldId id="269" r:id="rId14"/>
    <p:sldId id="271" r:id="rId15"/>
    <p:sldId id="273" r:id="rId16"/>
    <p:sldId id="264" r:id="rId17"/>
    <p:sldId id="274" r:id="rId18"/>
    <p:sldId id="268" r:id="rId19"/>
  </p:sldIdLst>
  <p:sldSz cx="18288000" cy="10287000"/>
  <p:notesSz cx="6858000" cy="9144000"/>
  <p:embeddedFontLst>
    <p:embeddedFont>
      <p:font typeface="Caveat Brush" pitchFamily="2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:a16="http://schemas.microsoft.com/office/drawing/2014/main" id="{75A9D91E-22C6-99F9-DD5A-C5F51700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>
            <a:extLst>
              <a:ext uri="{FF2B5EF4-FFF2-40B4-BE49-F238E27FC236}">
                <a16:creationId xmlns:a16="http://schemas.microsoft.com/office/drawing/2014/main" id="{3173E9DD-2B69-8F2A-1FD3-F0ABA3FD5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:notes">
            <a:extLst>
              <a:ext uri="{FF2B5EF4-FFF2-40B4-BE49-F238E27FC236}">
                <a16:creationId xmlns:a16="http://schemas.microsoft.com/office/drawing/2014/main" id="{2838EA45-76F9-1BCF-59A3-96FF903A1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05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90C89AF5-64DF-1021-27CB-F4B9C407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21D54009-D617-C0F7-04B8-7B989379A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D5C2B8B7-5841-F3FE-4BD9-C6040652C9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3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2F2E317D-7404-D852-7099-6419401A0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>
            <a:extLst>
              <a:ext uri="{FF2B5EF4-FFF2-40B4-BE49-F238E27FC236}">
                <a16:creationId xmlns:a16="http://schemas.microsoft.com/office/drawing/2014/main" id="{188C74D3-0564-5BF1-00E5-24AF2F9D42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>
            <a:extLst>
              <a:ext uri="{FF2B5EF4-FFF2-40B4-BE49-F238E27FC236}">
                <a16:creationId xmlns:a16="http://schemas.microsoft.com/office/drawing/2014/main" id="{53F06B78-8931-0C92-FC64-14CD8A9E85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37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A16F4B84-5B49-324D-C6D3-987DFB61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>
            <a:extLst>
              <a:ext uri="{FF2B5EF4-FFF2-40B4-BE49-F238E27FC236}">
                <a16:creationId xmlns:a16="http://schemas.microsoft.com/office/drawing/2014/main" id="{1F4AC7D8-8916-FF61-5995-6902317A8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>
            <a:extLst>
              <a:ext uri="{FF2B5EF4-FFF2-40B4-BE49-F238E27FC236}">
                <a16:creationId xmlns:a16="http://schemas.microsoft.com/office/drawing/2014/main" id="{6479606B-8577-887D-9780-095F81451A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2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B28DD-B0B0-945D-E795-79EB672A6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87087A-6502-A952-8836-742F0BCCC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EFF46-4B5A-1AEE-6C2B-B0E77B97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11BF6-5922-BAC8-7204-B5AFDA35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F1773-7AC5-27B8-41E8-7CABCB16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2073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00653-032C-9C43-0312-49611795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D96E1F-8870-E4BB-0DDF-0969BA6AB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D3391-ED1C-1E40-5A30-C1F99A72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227166-9123-1601-490A-0AFC77AA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3A311-C731-BEA1-879D-F65DC56D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219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A2DE37-639D-5DEF-F891-05473240F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8CBD6D-CAF2-5C6C-CD6F-2EBF4E6E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1E1BC-C14D-4C96-EF2C-420AD147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BF0BCD-20AB-E2A4-17B3-8C08CBC9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71903-8BFA-EF39-4A4A-87B9A9C0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7703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6C2C6-BA94-C538-E726-0A9AA133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301507-4DCF-0E06-7941-57E5B25E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6E55F-C490-FDBB-F278-15180165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2AAA21-A225-4D95-C17F-73E96E4E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C086E-4374-97AA-60F1-30B5C8EB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6892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41109-38D2-A215-5320-F8F48453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C46D5-2965-4E23-B041-93885735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72D29-D2EE-EA28-4004-14F117C2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04435-2B58-9F1B-50F4-73ABA61E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AF28DD-781A-7634-87B1-89C9824E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2909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30E58-5D2A-8FD7-F4BA-400612A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61A48-27A7-D8E6-91B4-6B4B2D6D1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5FB9A3-9A0A-115E-DCB0-1B0DA7920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5684F0-E9BD-E0E3-FE23-3EF5D394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5F423C-126C-4D28-B5B6-A47C04D5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65F39-857C-CDF0-A73E-990AEC37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5891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8A9E6-11F6-4FC2-F4CE-73AC7BD5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787FEC-D270-6ED8-CF61-7EE8D33F6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AC141-DC83-9E19-C32D-6EFB03151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718E2A-7309-EF67-D051-0EE885C76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219D34-0DA5-C3B7-D755-086E7B162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4E9DE4-DA2A-C2AB-FD66-A63EEE8C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7F1FB8-C5AB-63E2-E90E-49D8BA7E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1DDBC4-7CCE-8816-3402-5D981F76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8630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550C9-0BA5-5774-C183-BA6253BB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49196C-6454-9AF7-6D4A-50A4F57A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EE32D3-4F14-E521-5330-B0E27242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3F3E4C-2074-AB08-7113-44B2B92D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8718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86459E-EC3F-1DE2-486B-69050002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EAE9BE-9DB8-D432-90DF-CA85B2A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8CFEC1-8043-FEC2-940E-C284CB0A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9709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15418-7937-1E25-5C30-ADF57A3F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5897A-6E62-7C63-B4CE-C6CBB357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AF3A96-8301-B177-F1ED-0C384400B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76AB1-4A9E-2642-B2F2-6CC77F35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9B9BD8-5E13-81D3-6CDC-38405DAC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31D586-740B-972B-9978-D855FE7C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81065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5712D-3684-8F9A-9417-99E9F1DA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7EFA9A-857D-FD4D-C251-B88CB3E49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4ED220-176A-E5E3-D461-D9E29F449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2565C-960D-268E-C427-8A58E952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4B0556-031F-9F39-9D3D-E3E96B8D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CDC103-273D-CB29-D6B5-374EE9D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295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A38294-20C5-2C05-4F9C-22D52F2A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A72F56-0329-5F31-14EE-AE6C42323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3E4CEB-3382-206E-5DE3-A5C5B0758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D01B1-AAC7-4E61-A549-95980F814418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5A666-7D44-A9B4-3DD5-3B8EA7026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472956-BB72-4DBA-63D2-C2639FC73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DDFB7-53C4-4180-8899-F33C10E90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6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1332874" y="734985"/>
            <a:ext cx="15849983" cy="8894892"/>
            <a:chOff x="0" y="-47625"/>
            <a:chExt cx="4174481" cy="2342688"/>
          </a:xfrm>
        </p:grpSpPr>
        <p:sp>
          <p:nvSpPr>
            <p:cNvPr id="39" name="Google Shape;39;p9"/>
            <p:cNvSpPr/>
            <p:nvPr/>
          </p:nvSpPr>
          <p:spPr>
            <a:xfrm>
              <a:off x="0" y="0"/>
              <a:ext cx="4174481" cy="2295063"/>
            </a:xfrm>
            <a:custGeom>
              <a:avLst/>
              <a:gdLst/>
              <a:ahLst/>
              <a:cxnLst/>
              <a:rect l="l" t="t" r="r" b="b"/>
              <a:pathLst>
                <a:path w="4174481" h="2295063" extrusionOk="0">
                  <a:moveTo>
                    <a:pt x="24911" y="0"/>
                  </a:moveTo>
                  <a:lnTo>
                    <a:pt x="4149570" y="0"/>
                  </a:lnTo>
                  <a:cubicBezTo>
                    <a:pt x="4163328" y="0"/>
                    <a:pt x="4174481" y="11153"/>
                    <a:pt x="4174481" y="24911"/>
                  </a:cubicBezTo>
                  <a:lnTo>
                    <a:pt x="4174481" y="2270152"/>
                  </a:lnTo>
                  <a:cubicBezTo>
                    <a:pt x="4174481" y="2283910"/>
                    <a:pt x="4163328" y="2295063"/>
                    <a:pt x="4149570" y="2295063"/>
                  </a:cubicBezTo>
                  <a:lnTo>
                    <a:pt x="24911" y="2295063"/>
                  </a:lnTo>
                  <a:cubicBezTo>
                    <a:pt x="11153" y="2295063"/>
                    <a:pt x="0" y="2283910"/>
                    <a:pt x="0" y="2270152"/>
                  </a:cubicBezTo>
                  <a:lnTo>
                    <a:pt x="0" y="24911"/>
                  </a:lnTo>
                  <a:cubicBezTo>
                    <a:pt x="0" y="11153"/>
                    <a:pt x="11153" y="0"/>
                    <a:pt x="249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 cmpd="sng">
              <a:solidFill>
                <a:srgbClr val="FFFFFF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9"/>
            <p:cNvSpPr txBox="1"/>
            <p:nvPr/>
          </p:nvSpPr>
          <p:spPr>
            <a:xfrm>
              <a:off x="0" y="-47625"/>
              <a:ext cx="4174481" cy="2342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9"/>
          <p:cNvSpPr/>
          <p:nvPr/>
        </p:nvSpPr>
        <p:spPr>
          <a:xfrm>
            <a:off x="10563809" y="7452462"/>
            <a:ext cx="1544513" cy="1656315"/>
          </a:xfrm>
          <a:custGeom>
            <a:avLst/>
            <a:gdLst/>
            <a:ahLst/>
            <a:cxnLst/>
            <a:rect l="l" t="t" r="r" b="b"/>
            <a:pathLst>
              <a:path w="1544513" h="1656315" extrusionOk="0">
                <a:moveTo>
                  <a:pt x="0" y="0"/>
                </a:moveTo>
                <a:lnTo>
                  <a:pt x="1544513" y="0"/>
                </a:lnTo>
                <a:lnTo>
                  <a:pt x="1544513" y="1656315"/>
                </a:lnTo>
                <a:lnTo>
                  <a:pt x="0" y="1656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2" name="Google Shape;42;p9"/>
          <p:cNvSpPr/>
          <p:nvPr/>
        </p:nvSpPr>
        <p:spPr>
          <a:xfrm rot="10800000">
            <a:off x="-1261563" y="8280619"/>
            <a:ext cx="21313551" cy="4822191"/>
          </a:xfrm>
          <a:custGeom>
            <a:avLst/>
            <a:gdLst/>
            <a:ahLst/>
            <a:cxnLst/>
            <a:rect l="l" t="t" r="r" b="b"/>
            <a:pathLst>
              <a:path w="21313551" h="4822191" extrusionOk="0">
                <a:moveTo>
                  <a:pt x="0" y="0"/>
                </a:moveTo>
                <a:lnTo>
                  <a:pt x="21313551" y="0"/>
                </a:lnTo>
                <a:lnTo>
                  <a:pt x="21313551" y="4822191"/>
                </a:lnTo>
                <a:lnTo>
                  <a:pt x="0" y="4822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3" name="Google Shape;43;p9"/>
          <p:cNvSpPr/>
          <p:nvPr/>
        </p:nvSpPr>
        <p:spPr>
          <a:xfrm>
            <a:off x="4102296" y="4993027"/>
            <a:ext cx="2543643" cy="4810671"/>
          </a:xfrm>
          <a:custGeom>
            <a:avLst/>
            <a:gdLst/>
            <a:ahLst/>
            <a:cxnLst/>
            <a:rect l="l" t="t" r="r" b="b"/>
            <a:pathLst>
              <a:path w="2543643" h="4810671" extrusionOk="0">
                <a:moveTo>
                  <a:pt x="0" y="0"/>
                </a:moveTo>
                <a:lnTo>
                  <a:pt x="2543642" y="0"/>
                </a:lnTo>
                <a:lnTo>
                  <a:pt x="2543642" y="4810671"/>
                </a:lnTo>
                <a:lnTo>
                  <a:pt x="0" y="4810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" name="Google Shape;44;p9"/>
          <p:cNvSpPr/>
          <p:nvPr/>
        </p:nvSpPr>
        <p:spPr>
          <a:xfrm>
            <a:off x="7807988" y="4298898"/>
            <a:ext cx="2672023" cy="5147815"/>
          </a:xfrm>
          <a:custGeom>
            <a:avLst/>
            <a:gdLst/>
            <a:ahLst/>
            <a:cxnLst/>
            <a:rect l="l" t="t" r="r" b="b"/>
            <a:pathLst>
              <a:path w="2672023" h="5147815" extrusionOk="0">
                <a:moveTo>
                  <a:pt x="0" y="0"/>
                </a:moveTo>
                <a:lnTo>
                  <a:pt x="2672024" y="0"/>
                </a:lnTo>
                <a:lnTo>
                  <a:pt x="2672024" y="5147815"/>
                </a:lnTo>
                <a:lnTo>
                  <a:pt x="0" y="5147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97273" b="-93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" name="Google Shape;45;p9"/>
          <p:cNvSpPr/>
          <p:nvPr/>
        </p:nvSpPr>
        <p:spPr>
          <a:xfrm>
            <a:off x="11642062" y="4993027"/>
            <a:ext cx="3741619" cy="4810671"/>
          </a:xfrm>
          <a:custGeom>
            <a:avLst/>
            <a:gdLst/>
            <a:ahLst/>
            <a:cxnLst/>
            <a:rect l="l" t="t" r="r" b="b"/>
            <a:pathLst>
              <a:path w="3741619" h="4810671" extrusionOk="0">
                <a:moveTo>
                  <a:pt x="0" y="0"/>
                </a:moveTo>
                <a:lnTo>
                  <a:pt x="3741618" y="0"/>
                </a:lnTo>
                <a:lnTo>
                  <a:pt x="3741618" y="4810671"/>
                </a:lnTo>
                <a:lnTo>
                  <a:pt x="0" y="4810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98176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6" name="Google Shape;46;p9"/>
          <p:cNvSpPr/>
          <p:nvPr/>
        </p:nvSpPr>
        <p:spPr>
          <a:xfrm>
            <a:off x="15753412" y="4675723"/>
            <a:ext cx="2534588" cy="4770990"/>
          </a:xfrm>
          <a:custGeom>
            <a:avLst/>
            <a:gdLst/>
            <a:ahLst/>
            <a:cxnLst/>
            <a:rect l="l" t="t" r="r" b="b"/>
            <a:pathLst>
              <a:path w="2534588" h="4770990" extrusionOk="0">
                <a:moveTo>
                  <a:pt x="0" y="0"/>
                </a:moveTo>
                <a:lnTo>
                  <a:pt x="2534588" y="0"/>
                </a:lnTo>
                <a:lnTo>
                  <a:pt x="2534588" y="4770990"/>
                </a:lnTo>
                <a:lnTo>
                  <a:pt x="0" y="477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7" name="Google Shape;47;p9"/>
          <p:cNvSpPr/>
          <p:nvPr/>
        </p:nvSpPr>
        <p:spPr>
          <a:xfrm>
            <a:off x="373234" y="6746052"/>
            <a:ext cx="2694062" cy="2889074"/>
          </a:xfrm>
          <a:custGeom>
            <a:avLst/>
            <a:gdLst/>
            <a:ahLst/>
            <a:cxnLst/>
            <a:rect l="l" t="t" r="r" b="b"/>
            <a:pathLst>
              <a:path w="2694062" h="2889074" extrusionOk="0">
                <a:moveTo>
                  <a:pt x="0" y="0"/>
                </a:moveTo>
                <a:lnTo>
                  <a:pt x="2694062" y="0"/>
                </a:lnTo>
                <a:lnTo>
                  <a:pt x="2694062" y="2889074"/>
                </a:lnTo>
                <a:lnTo>
                  <a:pt x="0" y="2889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" name="Google Shape;48;p9"/>
          <p:cNvSpPr/>
          <p:nvPr/>
        </p:nvSpPr>
        <p:spPr>
          <a:xfrm>
            <a:off x="645696" y="1796681"/>
            <a:ext cx="1074569" cy="675635"/>
          </a:xfrm>
          <a:custGeom>
            <a:avLst/>
            <a:gdLst/>
            <a:ahLst/>
            <a:cxnLst/>
            <a:rect l="l" t="t" r="r" b="b"/>
            <a:pathLst>
              <a:path w="1074569" h="675635" extrusionOk="0">
                <a:moveTo>
                  <a:pt x="0" y="0"/>
                </a:moveTo>
                <a:lnTo>
                  <a:pt x="1074569" y="0"/>
                </a:lnTo>
                <a:lnTo>
                  <a:pt x="1074569" y="675636"/>
                </a:lnTo>
                <a:lnTo>
                  <a:pt x="0" y="675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9" name="Google Shape;49;p9"/>
          <p:cNvSpPr/>
          <p:nvPr/>
        </p:nvSpPr>
        <p:spPr>
          <a:xfrm>
            <a:off x="5277270" y="414976"/>
            <a:ext cx="1593115" cy="1001671"/>
          </a:xfrm>
          <a:custGeom>
            <a:avLst/>
            <a:gdLst/>
            <a:ahLst/>
            <a:cxnLst/>
            <a:rect l="l" t="t" r="r" b="b"/>
            <a:pathLst>
              <a:path w="1593115" h="1001671" extrusionOk="0">
                <a:moveTo>
                  <a:pt x="0" y="0"/>
                </a:moveTo>
                <a:lnTo>
                  <a:pt x="1593114" y="0"/>
                </a:lnTo>
                <a:lnTo>
                  <a:pt x="1593114" y="1001671"/>
                </a:lnTo>
                <a:lnTo>
                  <a:pt x="0" y="1001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0" name="Google Shape;50;p9"/>
          <p:cNvSpPr/>
          <p:nvPr/>
        </p:nvSpPr>
        <p:spPr>
          <a:xfrm>
            <a:off x="16013294" y="1796681"/>
            <a:ext cx="1720058" cy="1081487"/>
          </a:xfrm>
          <a:custGeom>
            <a:avLst/>
            <a:gdLst/>
            <a:ahLst/>
            <a:cxnLst/>
            <a:rect l="l" t="t" r="r" b="b"/>
            <a:pathLst>
              <a:path w="1720058" h="1081487" extrusionOk="0">
                <a:moveTo>
                  <a:pt x="0" y="0"/>
                </a:moveTo>
                <a:lnTo>
                  <a:pt x="1720059" y="0"/>
                </a:lnTo>
                <a:lnTo>
                  <a:pt x="1720059" y="1081487"/>
                </a:lnTo>
                <a:lnTo>
                  <a:pt x="0" y="1081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1" name="Google Shape;51;p9"/>
          <p:cNvSpPr/>
          <p:nvPr/>
        </p:nvSpPr>
        <p:spPr>
          <a:xfrm>
            <a:off x="13512871" y="897082"/>
            <a:ext cx="875765" cy="550637"/>
          </a:xfrm>
          <a:custGeom>
            <a:avLst/>
            <a:gdLst/>
            <a:ahLst/>
            <a:cxnLst/>
            <a:rect l="l" t="t" r="r" b="b"/>
            <a:pathLst>
              <a:path w="875765" h="550637" extrusionOk="0">
                <a:moveTo>
                  <a:pt x="0" y="0"/>
                </a:moveTo>
                <a:lnTo>
                  <a:pt x="875765" y="0"/>
                </a:lnTo>
                <a:lnTo>
                  <a:pt x="875765" y="550637"/>
                </a:lnTo>
                <a:lnTo>
                  <a:pt x="0" y="550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2" name="Google Shape;52;p9"/>
          <p:cNvSpPr txBox="1"/>
          <p:nvPr/>
        </p:nvSpPr>
        <p:spPr>
          <a:xfrm>
            <a:off x="2250692" y="362289"/>
            <a:ext cx="14289039" cy="432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rgbClr val="FF828B"/>
                </a:solidFill>
                <a:latin typeface="Caveat Brush"/>
                <a:ea typeface="Caveat Brush"/>
                <a:cs typeface="Caveat Brush"/>
                <a:sym typeface="Caveat Brush"/>
              </a:rPr>
              <a:t>SOCIAL</a:t>
            </a:r>
            <a:r>
              <a:rPr lang="en-US" sz="13800" b="0" i="0" u="none" strike="noStrike" cap="none" dirty="0">
                <a:solidFill>
                  <a:srgbClr val="FF828B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13800" b="0" i="0" u="none" strike="noStrike" cap="none" dirty="0">
                <a:solidFill>
                  <a:srgbClr val="09B2AC"/>
                </a:solidFill>
                <a:latin typeface="Caveat Brush"/>
                <a:ea typeface="Caveat Brush"/>
                <a:cs typeface="Caveat Brush"/>
                <a:sym typeface="Caveat Brush"/>
              </a:rPr>
              <a:t>SCIENCIES</a:t>
            </a:r>
            <a:br>
              <a:rPr lang="en-US" sz="13800" b="0" i="0" u="none" strike="noStrike" cap="none" dirty="0">
                <a:solidFill>
                  <a:srgbClr val="09B2AC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9600" dirty="0">
                <a:solidFill>
                  <a:srgbClr val="7030A0"/>
                </a:solidFill>
                <a:latin typeface="Caveat Brush"/>
                <a:ea typeface="Caveat Brush"/>
                <a:cs typeface="Caveat Brush"/>
                <a:sym typeface="Caveat Brush"/>
              </a:rPr>
              <a:t>TERCER PERIODO</a:t>
            </a:r>
            <a:endParaRPr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174">
          <a:extLst>
            <a:ext uri="{FF2B5EF4-FFF2-40B4-BE49-F238E27FC236}">
              <a16:creationId xmlns:a16="http://schemas.microsoft.com/office/drawing/2014/main" id="{9A12B8BE-B1F1-9B74-8861-8B698DEEB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>
            <a:extLst>
              <a:ext uri="{FF2B5EF4-FFF2-40B4-BE49-F238E27FC236}">
                <a16:creationId xmlns:a16="http://schemas.microsoft.com/office/drawing/2014/main" id="{E4CEACBE-C9A9-E9CB-90C7-A075D4F5A22C}"/>
              </a:ext>
            </a:extLst>
          </p:cNvPr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8" name="Google Shape;178;p14">
            <a:extLst>
              <a:ext uri="{FF2B5EF4-FFF2-40B4-BE49-F238E27FC236}">
                <a16:creationId xmlns:a16="http://schemas.microsoft.com/office/drawing/2014/main" id="{E0095129-2B17-5080-300C-09CA94EDEA59}"/>
              </a:ext>
            </a:extLst>
          </p:cNvPr>
          <p:cNvSpPr/>
          <p:nvPr/>
        </p:nvSpPr>
        <p:spPr>
          <a:xfrm>
            <a:off x="1127619" y="372354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2"/>
                </a:lnTo>
                <a:lnTo>
                  <a:pt x="0" y="579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9" name="Google Shape;179;p14">
            <a:extLst>
              <a:ext uri="{FF2B5EF4-FFF2-40B4-BE49-F238E27FC236}">
                <a16:creationId xmlns:a16="http://schemas.microsoft.com/office/drawing/2014/main" id="{5CC3216C-88C8-E65E-67CE-A222ADC9D785}"/>
              </a:ext>
            </a:extLst>
          </p:cNvPr>
          <p:cNvSpPr/>
          <p:nvPr/>
        </p:nvSpPr>
        <p:spPr>
          <a:xfrm>
            <a:off x="882351" y="9593128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1"/>
                </a:lnTo>
                <a:lnTo>
                  <a:pt x="0" y="579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80" name="Google Shape;180;p14">
            <a:extLst>
              <a:ext uri="{FF2B5EF4-FFF2-40B4-BE49-F238E27FC236}">
                <a16:creationId xmlns:a16="http://schemas.microsoft.com/office/drawing/2014/main" id="{D69166EF-9807-A712-147D-C1C1531214F6}"/>
              </a:ext>
            </a:extLst>
          </p:cNvPr>
          <p:cNvSpPr/>
          <p:nvPr/>
        </p:nvSpPr>
        <p:spPr>
          <a:xfrm flipH="1">
            <a:off x="408693" y="4168379"/>
            <a:ext cx="4981449" cy="4997262"/>
          </a:xfrm>
          <a:custGeom>
            <a:avLst/>
            <a:gdLst/>
            <a:ahLst/>
            <a:cxnLst/>
            <a:rect l="l" t="t" r="r" b="b"/>
            <a:pathLst>
              <a:path w="4981449" h="4997262" extrusionOk="0">
                <a:moveTo>
                  <a:pt x="4981448" y="0"/>
                </a:moveTo>
                <a:lnTo>
                  <a:pt x="0" y="0"/>
                </a:lnTo>
                <a:lnTo>
                  <a:pt x="0" y="4997262"/>
                </a:lnTo>
                <a:lnTo>
                  <a:pt x="4981448" y="4997262"/>
                </a:lnTo>
                <a:lnTo>
                  <a:pt x="49814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96699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181" name="Google Shape;181;p14">
            <a:extLst>
              <a:ext uri="{FF2B5EF4-FFF2-40B4-BE49-F238E27FC236}">
                <a16:creationId xmlns:a16="http://schemas.microsoft.com/office/drawing/2014/main" id="{D50A8866-9BB6-B014-2D22-29DAB8A8229E}"/>
              </a:ext>
            </a:extLst>
          </p:cNvPr>
          <p:cNvGrpSpPr/>
          <p:nvPr/>
        </p:nvGrpSpPr>
        <p:grpSpPr>
          <a:xfrm>
            <a:off x="408693" y="2752238"/>
            <a:ext cx="732996" cy="732996"/>
            <a:chOff x="0" y="0"/>
            <a:chExt cx="812800" cy="812800"/>
          </a:xfrm>
        </p:grpSpPr>
        <p:sp>
          <p:nvSpPr>
            <p:cNvPr id="182" name="Google Shape;182;p14">
              <a:extLst>
                <a:ext uri="{FF2B5EF4-FFF2-40B4-BE49-F238E27FC236}">
                  <a16:creationId xmlns:a16="http://schemas.microsoft.com/office/drawing/2014/main" id="{5B8B3363-0DD2-718C-24A7-09FA33409C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3" name="Google Shape;183;p14">
              <a:extLst>
                <a:ext uri="{FF2B5EF4-FFF2-40B4-BE49-F238E27FC236}">
                  <a16:creationId xmlns:a16="http://schemas.microsoft.com/office/drawing/2014/main" id="{481D1523-705C-5EAC-A751-C22B0AB2BE21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>
            <a:extLst>
              <a:ext uri="{FF2B5EF4-FFF2-40B4-BE49-F238E27FC236}">
                <a16:creationId xmlns:a16="http://schemas.microsoft.com/office/drawing/2014/main" id="{BA1A1598-561F-B121-1D63-08A1CE67266B}"/>
              </a:ext>
            </a:extLst>
          </p:cNvPr>
          <p:cNvGrpSpPr/>
          <p:nvPr/>
        </p:nvGrpSpPr>
        <p:grpSpPr>
          <a:xfrm>
            <a:off x="11535806" y="662202"/>
            <a:ext cx="732996" cy="732996"/>
            <a:chOff x="0" y="0"/>
            <a:chExt cx="812800" cy="812800"/>
          </a:xfrm>
        </p:grpSpPr>
        <p:sp>
          <p:nvSpPr>
            <p:cNvPr id="185" name="Google Shape;185;p14">
              <a:extLst>
                <a:ext uri="{FF2B5EF4-FFF2-40B4-BE49-F238E27FC236}">
                  <a16:creationId xmlns:a16="http://schemas.microsoft.com/office/drawing/2014/main" id="{FAEE2036-40C9-B8B6-DD55-E253871946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6" name="Google Shape;186;p14">
              <a:extLst>
                <a:ext uri="{FF2B5EF4-FFF2-40B4-BE49-F238E27FC236}">
                  <a16:creationId xmlns:a16="http://schemas.microsoft.com/office/drawing/2014/main" id="{2AB1EB1E-820B-25E0-63A7-A8E7BDE815D3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4">
            <a:extLst>
              <a:ext uri="{FF2B5EF4-FFF2-40B4-BE49-F238E27FC236}">
                <a16:creationId xmlns:a16="http://schemas.microsoft.com/office/drawing/2014/main" id="{FAAD9617-28AF-A46C-37A8-74A93ACC3566}"/>
              </a:ext>
            </a:extLst>
          </p:cNvPr>
          <p:cNvGrpSpPr/>
          <p:nvPr/>
        </p:nvGrpSpPr>
        <p:grpSpPr>
          <a:xfrm>
            <a:off x="16315977" y="6154253"/>
            <a:ext cx="732983" cy="732983"/>
            <a:chOff x="0" y="0"/>
            <a:chExt cx="812800" cy="812800"/>
          </a:xfrm>
        </p:grpSpPr>
        <p:sp>
          <p:nvSpPr>
            <p:cNvPr id="193" name="Google Shape;193;p14">
              <a:extLst>
                <a:ext uri="{FF2B5EF4-FFF2-40B4-BE49-F238E27FC236}">
                  <a16:creationId xmlns:a16="http://schemas.microsoft.com/office/drawing/2014/main" id="{EB8819E6-DBE6-7C30-9E33-E1706C1EFE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4" name="Google Shape;194;p14">
              <a:extLst>
                <a:ext uri="{FF2B5EF4-FFF2-40B4-BE49-F238E27FC236}">
                  <a16:creationId xmlns:a16="http://schemas.microsoft.com/office/drawing/2014/main" id="{863798BE-11FA-FE52-2E37-5320D0DE71AE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4">
            <a:extLst>
              <a:ext uri="{FF2B5EF4-FFF2-40B4-BE49-F238E27FC236}">
                <a16:creationId xmlns:a16="http://schemas.microsoft.com/office/drawing/2014/main" id="{5B20FF2D-EE05-1743-0EB5-08CFFCF538CD}"/>
              </a:ext>
            </a:extLst>
          </p:cNvPr>
          <p:cNvGrpSpPr/>
          <p:nvPr/>
        </p:nvGrpSpPr>
        <p:grpSpPr>
          <a:xfrm>
            <a:off x="1028700" y="7878670"/>
            <a:ext cx="732996" cy="732996"/>
            <a:chOff x="0" y="0"/>
            <a:chExt cx="812800" cy="812800"/>
          </a:xfrm>
        </p:grpSpPr>
        <p:sp>
          <p:nvSpPr>
            <p:cNvPr id="196" name="Google Shape;196;p14">
              <a:extLst>
                <a:ext uri="{FF2B5EF4-FFF2-40B4-BE49-F238E27FC236}">
                  <a16:creationId xmlns:a16="http://schemas.microsoft.com/office/drawing/2014/main" id="{7BAFAC4C-BDF0-D16B-4A23-41EA3A3BFC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7" name="Google Shape;197;p14">
              <a:extLst>
                <a:ext uri="{FF2B5EF4-FFF2-40B4-BE49-F238E27FC236}">
                  <a16:creationId xmlns:a16="http://schemas.microsoft.com/office/drawing/2014/main" id="{282EDB7E-23E1-7381-3A84-05422BBA95AF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4">
            <a:extLst>
              <a:ext uri="{FF2B5EF4-FFF2-40B4-BE49-F238E27FC236}">
                <a16:creationId xmlns:a16="http://schemas.microsoft.com/office/drawing/2014/main" id="{83E8B222-5A6C-8FFA-A137-B627F4DC4F79}"/>
              </a:ext>
            </a:extLst>
          </p:cNvPr>
          <p:cNvSpPr/>
          <p:nvPr/>
        </p:nvSpPr>
        <p:spPr>
          <a:xfrm>
            <a:off x="2377834" y="9258300"/>
            <a:ext cx="651772" cy="1190451"/>
          </a:xfrm>
          <a:custGeom>
            <a:avLst/>
            <a:gdLst/>
            <a:ahLst/>
            <a:cxnLst/>
            <a:rect l="l" t="t" r="r" b="b"/>
            <a:pathLst>
              <a:path w="651772" h="1190451" extrusionOk="0">
                <a:moveTo>
                  <a:pt x="0" y="0"/>
                </a:moveTo>
                <a:lnTo>
                  <a:pt x="651772" y="0"/>
                </a:lnTo>
                <a:lnTo>
                  <a:pt x="651772" y="1190451"/>
                </a:lnTo>
                <a:lnTo>
                  <a:pt x="0" y="1190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99" name="Google Shape;199;p14">
            <a:extLst>
              <a:ext uri="{FF2B5EF4-FFF2-40B4-BE49-F238E27FC236}">
                <a16:creationId xmlns:a16="http://schemas.microsoft.com/office/drawing/2014/main" id="{7090155B-1E0A-3C01-8E97-76966129EE7F}"/>
              </a:ext>
            </a:extLst>
          </p:cNvPr>
          <p:cNvSpPr/>
          <p:nvPr/>
        </p:nvSpPr>
        <p:spPr>
          <a:xfrm>
            <a:off x="3277256" y="8559493"/>
            <a:ext cx="1336437" cy="1892301"/>
          </a:xfrm>
          <a:custGeom>
            <a:avLst/>
            <a:gdLst/>
            <a:ahLst/>
            <a:cxnLst/>
            <a:rect l="l" t="t" r="r" b="b"/>
            <a:pathLst>
              <a:path w="1336437" h="1892301" extrusionOk="0">
                <a:moveTo>
                  <a:pt x="0" y="0"/>
                </a:moveTo>
                <a:lnTo>
                  <a:pt x="1336437" y="0"/>
                </a:lnTo>
                <a:lnTo>
                  <a:pt x="1336437" y="1892301"/>
                </a:lnTo>
                <a:lnTo>
                  <a:pt x="0" y="18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66526C5-DC66-3C6A-D21F-9F0FA9DE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928" y="633126"/>
            <a:ext cx="9753600" cy="83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CONCEPTO PARA EL CUADERNO: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Una </a:t>
            </a: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línea del tiempo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(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timeline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es una forma de organizar hechos en orden. Tiene tres partes: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Pasado (</a:t>
            </a:r>
            <a:r>
              <a:rPr kumimoji="0" lang="es-CO" altLang="es-CO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past</a:t>
            </a: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lo que ya pasó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Presente (</a:t>
            </a:r>
            <a:r>
              <a:rPr kumimoji="0" lang="es-CO" altLang="es-CO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present</a:t>
            </a: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lo que está pasando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Futuro (future)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lo que va a pasar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RETROALIMENTACIÓN (5 min):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pregunta: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aprendimos hoy?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es una línea del tiempo?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palabras nuevas en inglés conociste?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refuerzan conceptos clave y se valoran los aportes.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711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174">
          <a:extLst>
            <a:ext uri="{FF2B5EF4-FFF2-40B4-BE49-F238E27FC236}">
              <a16:creationId xmlns:a16="http://schemas.microsoft.com/office/drawing/2014/main" id="{B2163921-5785-4FE8-3756-42D538989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>
            <a:extLst>
              <a:ext uri="{FF2B5EF4-FFF2-40B4-BE49-F238E27FC236}">
                <a16:creationId xmlns:a16="http://schemas.microsoft.com/office/drawing/2014/main" id="{D28E88BA-253E-0BCF-F837-E241386496F4}"/>
              </a:ext>
            </a:extLst>
          </p:cNvPr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8" name="Google Shape;178;p14">
            <a:extLst>
              <a:ext uri="{FF2B5EF4-FFF2-40B4-BE49-F238E27FC236}">
                <a16:creationId xmlns:a16="http://schemas.microsoft.com/office/drawing/2014/main" id="{F07353D4-C270-385E-0842-83CC680C913D}"/>
              </a:ext>
            </a:extLst>
          </p:cNvPr>
          <p:cNvSpPr/>
          <p:nvPr/>
        </p:nvSpPr>
        <p:spPr>
          <a:xfrm>
            <a:off x="1127619" y="372354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2"/>
                </a:lnTo>
                <a:lnTo>
                  <a:pt x="0" y="579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9" name="Google Shape;179;p14">
            <a:extLst>
              <a:ext uri="{FF2B5EF4-FFF2-40B4-BE49-F238E27FC236}">
                <a16:creationId xmlns:a16="http://schemas.microsoft.com/office/drawing/2014/main" id="{885F6CD5-CAE8-9673-A840-5E10169DA5F8}"/>
              </a:ext>
            </a:extLst>
          </p:cNvPr>
          <p:cNvSpPr/>
          <p:nvPr/>
        </p:nvSpPr>
        <p:spPr>
          <a:xfrm>
            <a:off x="882351" y="9593128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1"/>
                </a:lnTo>
                <a:lnTo>
                  <a:pt x="0" y="579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80" name="Google Shape;180;p14">
            <a:extLst>
              <a:ext uri="{FF2B5EF4-FFF2-40B4-BE49-F238E27FC236}">
                <a16:creationId xmlns:a16="http://schemas.microsoft.com/office/drawing/2014/main" id="{89F099A3-3D63-3722-7136-6FC16F1A7C5B}"/>
              </a:ext>
            </a:extLst>
          </p:cNvPr>
          <p:cNvSpPr/>
          <p:nvPr/>
        </p:nvSpPr>
        <p:spPr>
          <a:xfrm flipH="1">
            <a:off x="408693" y="4168379"/>
            <a:ext cx="4981449" cy="4997262"/>
          </a:xfrm>
          <a:custGeom>
            <a:avLst/>
            <a:gdLst/>
            <a:ahLst/>
            <a:cxnLst/>
            <a:rect l="l" t="t" r="r" b="b"/>
            <a:pathLst>
              <a:path w="4981449" h="4997262" extrusionOk="0">
                <a:moveTo>
                  <a:pt x="4981448" y="0"/>
                </a:moveTo>
                <a:lnTo>
                  <a:pt x="0" y="0"/>
                </a:lnTo>
                <a:lnTo>
                  <a:pt x="0" y="4997262"/>
                </a:lnTo>
                <a:lnTo>
                  <a:pt x="4981448" y="4997262"/>
                </a:lnTo>
                <a:lnTo>
                  <a:pt x="49814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96699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181" name="Google Shape;181;p14">
            <a:extLst>
              <a:ext uri="{FF2B5EF4-FFF2-40B4-BE49-F238E27FC236}">
                <a16:creationId xmlns:a16="http://schemas.microsoft.com/office/drawing/2014/main" id="{D887BEEB-D2BA-6974-F447-C965742D6908}"/>
              </a:ext>
            </a:extLst>
          </p:cNvPr>
          <p:cNvGrpSpPr/>
          <p:nvPr/>
        </p:nvGrpSpPr>
        <p:grpSpPr>
          <a:xfrm>
            <a:off x="408693" y="2752238"/>
            <a:ext cx="732996" cy="732996"/>
            <a:chOff x="0" y="0"/>
            <a:chExt cx="812800" cy="812800"/>
          </a:xfrm>
        </p:grpSpPr>
        <p:sp>
          <p:nvSpPr>
            <p:cNvPr id="182" name="Google Shape;182;p14">
              <a:extLst>
                <a:ext uri="{FF2B5EF4-FFF2-40B4-BE49-F238E27FC236}">
                  <a16:creationId xmlns:a16="http://schemas.microsoft.com/office/drawing/2014/main" id="{EEE26453-5BA6-059C-B472-94999771F7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3" name="Google Shape;183;p14">
              <a:extLst>
                <a:ext uri="{FF2B5EF4-FFF2-40B4-BE49-F238E27FC236}">
                  <a16:creationId xmlns:a16="http://schemas.microsoft.com/office/drawing/2014/main" id="{0554F94D-218C-E00C-C937-7DF2E8E42EFD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>
            <a:extLst>
              <a:ext uri="{FF2B5EF4-FFF2-40B4-BE49-F238E27FC236}">
                <a16:creationId xmlns:a16="http://schemas.microsoft.com/office/drawing/2014/main" id="{B4463AFE-219F-EDBD-68BB-1FBC5E9CB6BC}"/>
              </a:ext>
            </a:extLst>
          </p:cNvPr>
          <p:cNvGrpSpPr/>
          <p:nvPr/>
        </p:nvGrpSpPr>
        <p:grpSpPr>
          <a:xfrm>
            <a:off x="11535806" y="662202"/>
            <a:ext cx="732996" cy="732996"/>
            <a:chOff x="0" y="0"/>
            <a:chExt cx="812800" cy="812800"/>
          </a:xfrm>
        </p:grpSpPr>
        <p:sp>
          <p:nvSpPr>
            <p:cNvPr id="185" name="Google Shape;185;p14">
              <a:extLst>
                <a:ext uri="{FF2B5EF4-FFF2-40B4-BE49-F238E27FC236}">
                  <a16:creationId xmlns:a16="http://schemas.microsoft.com/office/drawing/2014/main" id="{275D1A56-27A7-EEFE-99DA-0F5DD4FFC9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6" name="Google Shape;186;p14">
              <a:extLst>
                <a:ext uri="{FF2B5EF4-FFF2-40B4-BE49-F238E27FC236}">
                  <a16:creationId xmlns:a16="http://schemas.microsoft.com/office/drawing/2014/main" id="{EC27B02E-DAF8-7D9B-2535-F68778A44036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4">
            <a:extLst>
              <a:ext uri="{FF2B5EF4-FFF2-40B4-BE49-F238E27FC236}">
                <a16:creationId xmlns:a16="http://schemas.microsoft.com/office/drawing/2014/main" id="{0CC08F8A-2B00-9938-3EB4-A5538BC2D69D}"/>
              </a:ext>
            </a:extLst>
          </p:cNvPr>
          <p:cNvGrpSpPr/>
          <p:nvPr/>
        </p:nvGrpSpPr>
        <p:grpSpPr>
          <a:xfrm>
            <a:off x="16315977" y="6154253"/>
            <a:ext cx="732983" cy="732983"/>
            <a:chOff x="0" y="0"/>
            <a:chExt cx="812800" cy="812800"/>
          </a:xfrm>
        </p:grpSpPr>
        <p:sp>
          <p:nvSpPr>
            <p:cNvPr id="193" name="Google Shape;193;p14">
              <a:extLst>
                <a:ext uri="{FF2B5EF4-FFF2-40B4-BE49-F238E27FC236}">
                  <a16:creationId xmlns:a16="http://schemas.microsoft.com/office/drawing/2014/main" id="{109A6A41-9DDD-4DF7-0B74-FBA3809B2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4" name="Google Shape;194;p14">
              <a:extLst>
                <a:ext uri="{FF2B5EF4-FFF2-40B4-BE49-F238E27FC236}">
                  <a16:creationId xmlns:a16="http://schemas.microsoft.com/office/drawing/2014/main" id="{E018F409-6D8C-E654-B10E-8E25B081BB2D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4">
            <a:extLst>
              <a:ext uri="{FF2B5EF4-FFF2-40B4-BE49-F238E27FC236}">
                <a16:creationId xmlns:a16="http://schemas.microsoft.com/office/drawing/2014/main" id="{38F7AD24-EBA9-BB4E-997A-6DB803D9C0EF}"/>
              </a:ext>
            </a:extLst>
          </p:cNvPr>
          <p:cNvGrpSpPr/>
          <p:nvPr/>
        </p:nvGrpSpPr>
        <p:grpSpPr>
          <a:xfrm>
            <a:off x="1028700" y="7878670"/>
            <a:ext cx="732996" cy="732996"/>
            <a:chOff x="0" y="0"/>
            <a:chExt cx="812800" cy="812800"/>
          </a:xfrm>
        </p:grpSpPr>
        <p:sp>
          <p:nvSpPr>
            <p:cNvPr id="196" name="Google Shape;196;p14">
              <a:extLst>
                <a:ext uri="{FF2B5EF4-FFF2-40B4-BE49-F238E27FC236}">
                  <a16:creationId xmlns:a16="http://schemas.microsoft.com/office/drawing/2014/main" id="{D7CE29F4-17C7-C650-20FE-DDEFC410B4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7" name="Google Shape;197;p14">
              <a:extLst>
                <a:ext uri="{FF2B5EF4-FFF2-40B4-BE49-F238E27FC236}">
                  <a16:creationId xmlns:a16="http://schemas.microsoft.com/office/drawing/2014/main" id="{67921950-8545-E972-27A8-3DA5DC59E4AB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4">
            <a:extLst>
              <a:ext uri="{FF2B5EF4-FFF2-40B4-BE49-F238E27FC236}">
                <a16:creationId xmlns:a16="http://schemas.microsoft.com/office/drawing/2014/main" id="{C5E2DD9C-4AB7-07CD-FC65-3118CC1017A0}"/>
              </a:ext>
            </a:extLst>
          </p:cNvPr>
          <p:cNvSpPr/>
          <p:nvPr/>
        </p:nvSpPr>
        <p:spPr>
          <a:xfrm>
            <a:off x="2377834" y="9258300"/>
            <a:ext cx="651772" cy="1190451"/>
          </a:xfrm>
          <a:custGeom>
            <a:avLst/>
            <a:gdLst/>
            <a:ahLst/>
            <a:cxnLst/>
            <a:rect l="l" t="t" r="r" b="b"/>
            <a:pathLst>
              <a:path w="651772" h="1190451" extrusionOk="0">
                <a:moveTo>
                  <a:pt x="0" y="0"/>
                </a:moveTo>
                <a:lnTo>
                  <a:pt x="651772" y="0"/>
                </a:lnTo>
                <a:lnTo>
                  <a:pt x="651772" y="1190451"/>
                </a:lnTo>
                <a:lnTo>
                  <a:pt x="0" y="1190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99" name="Google Shape;199;p14">
            <a:extLst>
              <a:ext uri="{FF2B5EF4-FFF2-40B4-BE49-F238E27FC236}">
                <a16:creationId xmlns:a16="http://schemas.microsoft.com/office/drawing/2014/main" id="{4CA2F88B-228B-4AFB-1D08-1ED12609E2B7}"/>
              </a:ext>
            </a:extLst>
          </p:cNvPr>
          <p:cNvSpPr/>
          <p:nvPr/>
        </p:nvSpPr>
        <p:spPr>
          <a:xfrm>
            <a:off x="3277256" y="8559493"/>
            <a:ext cx="1336437" cy="1892301"/>
          </a:xfrm>
          <a:custGeom>
            <a:avLst/>
            <a:gdLst/>
            <a:ahLst/>
            <a:cxnLst/>
            <a:rect l="l" t="t" r="r" b="b"/>
            <a:pathLst>
              <a:path w="1336437" h="1892301" extrusionOk="0">
                <a:moveTo>
                  <a:pt x="0" y="0"/>
                </a:moveTo>
                <a:lnTo>
                  <a:pt x="1336437" y="0"/>
                </a:lnTo>
                <a:lnTo>
                  <a:pt x="1336437" y="1892301"/>
                </a:lnTo>
                <a:lnTo>
                  <a:pt x="0" y="18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6BD5B94-EF5A-B359-2CE2-27B53529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928" y="510022"/>
            <a:ext cx="9753600" cy="85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4400" b="1" dirty="0">
                <a:solidFill>
                  <a:srgbClr val="FF0000"/>
                </a:solidFill>
              </a:rPr>
              <a:t>CIERRE </a:t>
            </a:r>
            <a:r>
              <a:rPr lang="es-MX" sz="4400" b="1" dirty="0"/>
              <a:t>:</a:t>
            </a:r>
          </a:p>
          <a:p>
            <a:r>
              <a:rPr lang="es-MX" sz="4400" dirty="0"/>
              <a:t>Se canta con ritmo, palmas o acompañado de gestos:</a:t>
            </a:r>
          </a:p>
          <a:p>
            <a:endParaRPr lang="es-MX" sz="4400" dirty="0"/>
          </a:p>
          <a:p>
            <a:r>
              <a:rPr lang="es-MX" sz="4400" i="1" dirty="0" err="1"/>
              <a:t>Past</a:t>
            </a:r>
            <a:r>
              <a:rPr lang="es-MX" sz="4400" i="1" dirty="0"/>
              <a:t> </a:t>
            </a:r>
            <a:r>
              <a:rPr lang="es-MX" sz="4400" i="1" dirty="0" err="1"/>
              <a:t>is</a:t>
            </a:r>
            <a:r>
              <a:rPr lang="es-MX" sz="4400" i="1" dirty="0"/>
              <a:t> </a:t>
            </a:r>
            <a:r>
              <a:rPr lang="es-MX" sz="4400" i="1" dirty="0" err="1"/>
              <a:t>yesterday</a:t>
            </a:r>
            <a:r>
              <a:rPr lang="es-MX" sz="4400" i="1" dirty="0"/>
              <a:t>,</a:t>
            </a:r>
            <a:endParaRPr lang="es-MX" sz="4400" dirty="0"/>
          </a:p>
          <a:p>
            <a:r>
              <a:rPr lang="es-MX" sz="4400" i="1" dirty="0" err="1"/>
              <a:t>Present</a:t>
            </a:r>
            <a:r>
              <a:rPr lang="es-MX" sz="4400" i="1" dirty="0"/>
              <a:t> </a:t>
            </a:r>
            <a:r>
              <a:rPr lang="es-MX" sz="4400" i="1" dirty="0" err="1"/>
              <a:t>is</a:t>
            </a:r>
            <a:r>
              <a:rPr lang="es-MX" sz="4400" i="1" dirty="0"/>
              <a:t> </a:t>
            </a:r>
            <a:r>
              <a:rPr lang="es-MX" sz="4400" i="1" dirty="0" err="1"/>
              <a:t>today</a:t>
            </a:r>
            <a:r>
              <a:rPr lang="es-MX" sz="4400" i="1" dirty="0"/>
              <a:t>,</a:t>
            </a:r>
            <a:endParaRPr lang="es-MX" sz="4400" dirty="0"/>
          </a:p>
          <a:p>
            <a:r>
              <a:rPr lang="es-MX" sz="4400" i="1" dirty="0"/>
              <a:t>Future </a:t>
            </a:r>
            <a:r>
              <a:rPr lang="es-MX" sz="4400" i="1" dirty="0" err="1"/>
              <a:t>is</a:t>
            </a:r>
            <a:r>
              <a:rPr lang="es-MX" sz="4400" i="1" dirty="0"/>
              <a:t> </a:t>
            </a:r>
            <a:r>
              <a:rPr lang="es-MX" sz="4400" i="1" dirty="0" err="1"/>
              <a:t>tomorrow</a:t>
            </a:r>
            <a:r>
              <a:rPr lang="es-MX" sz="4400" i="1" dirty="0"/>
              <a:t>,</a:t>
            </a:r>
            <a:endParaRPr lang="es-MX" sz="4400" dirty="0"/>
          </a:p>
          <a:p>
            <a:endParaRPr lang="es-MX" sz="4400" dirty="0"/>
          </a:p>
          <a:p>
            <a:r>
              <a:rPr lang="es-MX" sz="4400" b="1" dirty="0">
                <a:solidFill>
                  <a:srgbClr val="FF0000"/>
                </a:solidFill>
              </a:rPr>
              <a:t>Compromiso: Para la próxima clase traer fotos pequeñas desde que era bebé a la actualidad.</a:t>
            </a:r>
            <a:endParaRPr lang="es-MX" sz="44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88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B2AC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3" name="Google Shape;243;p16"/>
          <p:cNvSpPr/>
          <p:nvPr/>
        </p:nvSpPr>
        <p:spPr>
          <a:xfrm>
            <a:off x="6106707" y="6179303"/>
            <a:ext cx="4746504" cy="3886200"/>
          </a:xfrm>
          <a:custGeom>
            <a:avLst/>
            <a:gdLst/>
            <a:ahLst/>
            <a:cxnLst/>
            <a:rect l="l" t="t" r="r" b="b"/>
            <a:pathLst>
              <a:path w="4746504" h="3886200" extrusionOk="0">
                <a:moveTo>
                  <a:pt x="0" y="0"/>
                </a:moveTo>
                <a:lnTo>
                  <a:pt x="4746504" y="0"/>
                </a:lnTo>
                <a:lnTo>
                  <a:pt x="4746504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4" name="Google Shape;244;p16"/>
          <p:cNvSpPr/>
          <p:nvPr/>
        </p:nvSpPr>
        <p:spPr>
          <a:xfrm>
            <a:off x="1095283" y="2277057"/>
            <a:ext cx="982095" cy="617492"/>
          </a:xfrm>
          <a:custGeom>
            <a:avLst/>
            <a:gdLst/>
            <a:ahLst/>
            <a:cxnLst/>
            <a:rect l="l" t="t" r="r" b="b"/>
            <a:pathLst>
              <a:path w="982095" h="617492" extrusionOk="0">
                <a:moveTo>
                  <a:pt x="0" y="0"/>
                </a:moveTo>
                <a:lnTo>
                  <a:pt x="982094" y="0"/>
                </a:lnTo>
                <a:lnTo>
                  <a:pt x="982094" y="617492"/>
                </a:lnTo>
                <a:lnTo>
                  <a:pt x="0" y="617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5" name="Google Shape;245;p16"/>
          <p:cNvSpPr/>
          <p:nvPr/>
        </p:nvSpPr>
        <p:spPr>
          <a:xfrm>
            <a:off x="9918099" y="1453568"/>
            <a:ext cx="1309724" cy="823489"/>
          </a:xfrm>
          <a:custGeom>
            <a:avLst/>
            <a:gdLst/>
            <a:ahLst/>
            <a:cxnLst/>
            <a:rect l="l" t="t" r="r" b="b"/>
            <a:pathLst>
              <a:path w="1309724" h="823489" extrusionOk="0">
                <a:moveTo>
                  <a:pt x="0" y="0"/>
                </a:moveTo>
                <a:lnTo>
                  <a:pt x="1309724" y="0"/>
                </a:lnTo>
                <a:lnTo>
                  <a:pt x="1309724" y="823489"/>
                </a:lnTo>
                <a:lnTo>
                  <a:pt x="0" y="82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6" name="Google Shape;246;p16"/>
          <p:cNvSpPr/>
          <p:nvPr/>
        </p:nvSpPr>
        <p:spPr>
          <a:xfrm>
            <a:off x="2428068" y="726778"/>
            <a:ext cx="960387" cy="603843"/>
          </a:xfrm>
          <a:custGeom>
            <a:avLst/>
            <a:gdLst/>
            <a:ahLst/>
            <a:cxnLst/>
            <a:rect l="l" t="t" r="r" b="b"/>
            <a:pathLst>
              <a:path w="960387" h="603843" extrusionOk="0">
                <a:moveTo>
                  <a:pt x="0" y="0"/>
                </a:moveTo>
                <a:lnTo>
                  <a:pt x="960387" y="0"/>
                </a:lnTo>
                <a:lnTo>
                  <a:pt x="960387" y="603844"/>
                </a:lnTo>
                <a:lnTo>
                  <a:pt x="0" y="603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7" name="Google Shape;247;p16"/>
          <p:cNvSpPr/>
          <p:nvPr/>
        </p:nvSpPr>
        <p:spPr>
          <a:xfrm>
            <a:off x="1095283" y="7391400"/>
            <a:ext cx="3089027" cy="3312629"/>
          </a:xfrm>
          <a:custGeom>
            <a:avLst/>
            <a:gdLst/>
            <a:ahLst/>
            <a:cxnLst/>
            <a:rect l="l" t="t" r="r" b="b"/>
            <a:pathLst>
              <a:path w="3089027" h="3312629" extrusionOk="0">
                <a:moveTo>
                  <a:pt x="0" y="0"/>
                </a:moveTo>
                <a:lnTo>
                  <a:pt x="3089027" y="0"/>
                </a:lnTo>
                <a:lnTo>
                  <a:pt x="3089027" y="3312629"/>
                </a:lnTo>
                <a:lnTo>
                  <a:pt x="0" y="3312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8" name="Google Shape;248;p16"/>
          <p:cNvSpPr/>
          <p:nvPr/>
        </p:nvSpPr>
        <p:spPr>
          <a:xfrm>
            <a:off x="11580250" y="539325"/>
            <a:ext cx="6368847" cy="9159232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2251918" y="2854475"/>
            <a:ext cx="73780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SESIÓN 2 y 3</a:t>
            </a:r>
            <a:endParaRPr dirty="0"/>
          </a:p>
        </p:txBody>
      </p:sp>
      <p:grpSp>
        <p:nvGrpSpPr>
          <p:cNvPr id="251" name="Google Shape;251;p16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252" name="Google Shape;252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17259300" y="989161"/>
            <a:ext cx="341460" cy="341460"/>
            <a:chOff x="0" y="0"/>
            <a:chExt cx="812800" cy="812800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7" name="Google Shape;25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15550" y="905644"/>
            <a:ext cx="5761500" cy="8579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/>
          <p:nvPr/>
        </p:nvSpPr>
        <p:spPr>
          <a:xfrm>
            <a:off x="9266193" y="1352249"/>
            <a:ext cx="6202800" cy="14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99" b="1" dirty="0" err="1">
                <a:solidFill>
                  <a:srgbClr val="A84D9F"/>
                </a:solidFill>
                <a:latin typeface="Caveat Brush"/>
                <a:sym typeface="Caveat Brush"/>
              </a:rPr>
              <a:t>Propósito</a:t>
            </a:r>
            <a:r>
              <a:rPr lang="en-US" sz="9499" b="1" dirty="0">
                <a:solidFill>
                  <a:srgbClr val="A84D9F"/>
                </a:solidFill>
                <a:latin typeface="Caveat Brush"/>
                <a:sym typeface="Caveat Brush"/>
              </a:rPr>
              <a:t>: </a:t>
            </a:r>
            <a:endParaRPr dirty="0"/>
          </a:p>
        </p:txBody>
      </p:sp>
      <p:sp>
        <p:nvSpPr>
          <p:cNvPr id="423" name="Google Shape;423;p22"/>
          <p:cNvSpPr/>
          <p:nvPr/>
        </p:nvSpPr>
        <p:spPr>
          <a:xfrm rot="5400000">
            <a:off x="1285979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424" name="Google Shape;424;p22"/>
          <p:cNvGrpSpPr/>
          <p:nvPr/>
        </p:nvGrpSpPr>
        <p:grpSpPr>
          <a:xfrm>
            <a:off x="16479899" y="6841601"/>
            <a:ext cx="732996" cy="732996"/>
            <a:chOff x="0" y="0"/>
            <a:chExt cx="812800" cy="812800"/>
          </a:xfrm>
        </p:grpSpPr>
        <p:sp>
          <p:nvSpPr>
            <p:cNvPr id="425" name="Google Shape;42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26" name="Google Shape;426;p22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2"/>
          <p:cNvSpPr/>
          <p:nvPr/>
        </p:nvSpPr>
        <p:spPr>
          <a:xfrm>
            <a:off x="1028700" y="822274"/>
            <a:ext cx="6368847" cy="9060765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385853" y="681252"/>
            <a:ext cx="732996" cy="732996"/>
            <a:chOff x="0" y="0"/>
            <a:chExt cx="812800" cy="812800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22"/>
          <p:cNvSpPr/>
          <p:nvPr/>
        </p:nvSpPr>
        <p:spPr>
          <a:xfrm>
            <a:off x="15824269" y="8551854"/>
            <a:ext cx="1022128" cy="1866900"/>
          </a:xfrm>
          <a:custGeom>
            <a:avLst/>
            <a:gdLst/>
            <a:ahLst/>
            <a:cxnLst/>
            <a:rect l="l" t="t" r="r" b="b"/>
            <a:pathLst>
              <a:path w="1022128" h="1866900" extrusionOk="0">
                <a:moveTo>
                  <a:pt x="0" y="0"/>
                </a:moveTo>
                <a:lnTo>
                  <a:pt x="1022128" y="0"/>
                </a:lnTo>
                <a:lnTo>
                  <a:pt x="1022128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33" name="Google Shape;433;p22"/>
          <p:cNvSpPr/>
          <p:nvPr/>
        </p:nvSpPr>
        <p:spPr>
          <a:xfrm>
            <a:off x="14949397" y="9096523"/>
            <a:ext cx="643212" cy="1174816"/>
          </a:xfrm>
          <a:custGeom>
            <a:avLst/>
            <a:gdLst/>
            <a:ahLst/>
            <a:cxnLst/>
            <a:rect l="l" t="t" r="r" b="b"/>
            <a:pathLst>
              <a:path w="643212" h="1174816" extrusionOk="0">
                <a:moveTo>
                  <a:pt x="0" y="0"/>
                </a:moveTo>
                <a:lnTo>
                  <a:pt x="643211" y="0"/>
                </a:lnTo>
                <a:lnTo>
                  <a:pt x="643211" y="1174816"/>
                </a:lnTo>
                <a:lnTo>
                  <a:pt x="0" y="1174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434" name="Google Shape;434;p22"/>
          <p:cNvGrpSpPr/>
          <p:nvPr/>
        </p:nvGrpSpPr>
        <p:grpSpPr>
          <a:xfrm>
            <a:off x="14538007" y="662202"/>
            <a:ext cx="732996" cy="732996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2"/>
          <p:cNvGrpSpPr/>
          <p:nvPr/>
        </p:nvGrpSpPr>
        <p:grpSpPr>
          <a:xfrm>
            <a:off x="7657698" y="706290"/>
            <a:ext cx="341460" cy="341460"/>
            <a:chOff x="0" y="0"/>
            <a:chExt cx="812800" cy="812800"/>
          </a:xfrm>
        </p:grpSpPr>
        <p:sp>
          <p:nvSpPr>
            <p:cNvPr id="441" name="Google Shape;441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2"/>
          <p:cNvSpPr/>
          <p:nvPr/>
        </p:nvSpPr>
        <p:spPr>
          <a:xfrm>
            <a:off x="7828428" y="8387888"/>
            <a:ext cx="2069672" cy="2030866"/>
          </a:xfrm>
          <a:custGeom>
            <a:avLst/>
            <a:gdLst/>
            <a:ahLst/>
            <a:cxnLst/>
            <a:rect l="l" t="t" r="r" b="b"/>
            <a:pathLst>
              <a:path w="2069672" h="2030866" extrusionOk="0">
                <a:moveTo>
                  <a:pt x="0" y="0"/>
                </a:moveTo>
                <a:lnTo>
                  <a:pt x="2069672" y="0"/>
                </a:lnTo>
                <a:lnTo>
                  <a:pt x="2069672" y="2030866"/>
                </a:lnTo>
                <a:lnTo>
                  <a:pt x="0" y="2030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444" name="Google Shape;4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0400" y="1170475"/>
            <a:ext cx="5676225" cy="84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DD168E-00B4-702D-6952-BBC81BD4E444}"/>
              </a:ext>
            </a:extLst>
          </p:cNvPr>
          <p:cNvSpPr txBox="1"/>
          <p:nvPr/>
        </p:nvSpPr>
        <p:spPr>
          <a:xfrm>
            <a:off x="7789311" y="2942906"/>
            <a:ext cx="101253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800" dirty="0"/>
              <a:t>Comprendo que mi vida tiene etapas que forman parte de un ciclo de vida y que puedo ordenarlas en una línea del tiempo, reconociendo el pasado, presente y futuro (</a:t>
            </a:r>
            <a:r>
              <a:rPr lang="es-MX" sz="4800" i="1" dirty="0" err="1"/>
              <a:t>past</a:t>
            </a:r>
            <a:r>
              <a:rPr lang="es-MX" sz="4800" i="1" dirty="0"/>
              <a:t>, </a:t>
            </a:r>
            <a:r>
              <a:rPr lang="es-MX" sz="4800" i="1" dirty="0" err="1"/>
              <a:t>present</a:t>
            </a:r>
            <a:r>
              <a:rPr lang="es-MX" sz="4800" i="1" dirty="0"/>
              <a:t> and future</a:t>
            </a:r>
            <a:r>
              <a:rPr lang="es-MX" sz="4800" dirty="0"/>
              <a:t>) con apoyo de imágenes personales y vocabulario en inglés.</a:t>
            </a:r>
            <a:endParaRPr lang="es-CO" sz="8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4"/>
          <p:cNvSpPr txBox="1"/>
          <p:nvPr/>
        </p:nvSpPr>
        <p:spPr>
          <a:xfrm>
            <a:off x="9234001" y="307445"/>
            <a:ext cx="875829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1" i="0" u="none" strike="noStrike" cap="none" dirty="0">
                <a:solidFill>
                  <a:srgbClr val="A84D9F"/>
                </a:solidFill>
                <a:latin typeface="Caveat Brush"/>
                <a:ea typeface="Caveat Brush"/>
                <a:cs typeface="Caveat Brush"/>
                <a:sym typeface="Caveat Brush"/>
              </a:rPr>
              <a:t>Activador cognitivo:</a:t>
            </a:r>
            <a:endParaRPr dirty="0"/>
          </a:p>
        </p:txBody>
      </p:sp>
      <p:grpSp>
        <p:nvGrpSpPr>
          <p:cNvPr id="506" name="Google Shape;506;p24"/>
          <p:cNvGrpSpPr/>
          <p:nvPr/>
        </p:nvGrpSpPr>
        <p:grpSpPr>
          <a:xfrm>
            <a:off x="17259300" y="550764"/>
            <a:ext cx="732996" cy="732996"/>
            <a:chOff x="0" y="0"/>
            <a:chExt cx="812800" cy="812800"/>
          </a:xfrm>
        </p:grpSpPr>
        <p:sp>
          <p:nvSpPr>
            <p:cNvPr id="507" name="Google Shape;507;p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24"/>
          <p:cNvGrpSpPr/>
          <p:nvPr/>
        </p:nvGrpSpPr>
        <p:grpSpPr>
          <a:xfrm>
            <a:off x="17259300" y="9117900"/>
            <a:ext cx="732996" cy="732996"/>
            <a:chOff x="0" y="0"/>
            <a:chExt cx="812800" cy="812800"/>
          </a:xfrm>
        </p:grpSpPr>
        <p:sp>
          <p:nvSpPr>
            <p:cNvPr id="510" name="Google Shape;510;p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11" name="Google Shape;511;p2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741306" y="550764"/>
            <a:ext cx="8283146" cy="8567136"/>
          </a:xfrm>
          <a:custGeom>
            <a:avLst/>
            <a:gdLst/>
            <a:ahLst/>
            <a:cxnLst/>
            <a:rect l="l" t="t" r="r" b="b"/>
            <a:pathLst>
              <a:path w="805539" h="703339" extrusionOk="0">
                <a:moveTo>
                  <a:pt x="268658" y="19070"/>
                </a:moveTo>
                <a:cubicBezTo>
                  <a:pt x="309823" y="7556"/>
                  <a:pt x="356907" y="0"/>
                  <a:pt x="402986" y="0"/>
                </a:cubicBezTo>
                <a:cubicBezTo>
                  <a:pt x="449068" y="0"/>
                  <a:pt x="493410" y="6476"/>
                  <a:pt x="534272" y="17990"/>
                </a:cubicBezTo>
                <a:cubicBezTo>
                  <a:pt x="535143" y="18350"/>
                  <a:pt x="536012" y="18350"/>
                  <a:pt x="536881" y="18710"/>
                </a:cubicBezTo>
                <a:cubicBezTo>
                  <a:pt x="690338" y="64765"/>
                  <a:pt x="803366" y="186379"/>
                  <a:pt x="805539" y="326071"/>
                </a:cubicBezTo>
                <a:lnTo>
                  <a:pt x="805539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2174" y="185660"/>
                  <a:pt x="113462" y="64045"/>
                  <a:pt x="268658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24"/>
          <p:cNvGrpSpPr/>
          <p:nvPr/>
        </p:nvGrpSpPr>
        <p:grpSpPr>
          <a:xfrm>
            <a:off x="10815889" y="1588605"/>
            <a:ext cx="732996" cy="732996"/>
            <a:chOff x="0" y="0"/>
            <a:chExt cx="812800" cy="812800"/>
          </a:xfrm>
        </p:grpSpPr>
        <p:sp>
          <p:nvSpPr>
            <p:cNvPr id="514" name="Google Shape;514;p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15" name="Google Shape;515;p2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24"/>
          <p:cNvGrpSpPr/>
          <p:nvPr/>
        </p:nvGrpSpPr>
        <p:grpSpPr>
          <a:xfrm>
            <a:off x="741305" y="1395198"/>
            <a:ext cx="732996" cy="732996"/>
            <a:chOff x="0" y="0"/>
            <a:chExt cx="812800" cy="812800"/>
          </a:xfrm>
        </p:grpSpPr>
        <p:sp>
          <p:nvSpPr>
            <p:cNvPr id="517" name="Google Shape;517;p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18" name="Google Shape;518;p2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4"/>
          <p:cNvSpPr/>
          <p:nvPr/>
        </p:nvSpPr>
        <p:spPr>
          <a:xfrm>
            <a:off x="11182387" y="7984102"/>
            <a:ext cx="1241509" cy="2267596"/>
          </a:xfrm>
          <a:custGeom>
            <a:avLst/>
            <a:gdLst/>
            <a:ahLst/>
            <a:cxnLst/>
            <a:rect l="l" t="t" r="r" b="b"/>
            <a:pathLst>
              <a:path w="1241509" h="2267596" extrusionOk="0">
                <a:moveTo>
                  <a:pt x="0" y="0"/>
                </a:moveTo>
                <a:lnTo>
                  <a:pt x="1241509" y="0"/>
                </a:lnTo>
                <a:lnTo>
                  <a:pt x="1241509" y="2267596"/>
                </a:lnTo>
                <a:lnTo>
                  <a:pt x="0" y="2267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20" name="Google Shape;520;p24"/>
          <p:cNvSpPr/>
          <p:nvPr/>
        </p:nvSpPr>
        <p:spPr>
          <a:xfrm>
            <a:off x="12633446" y="8539153"/>
            <a:ext cx="1336437" cy="1892301"/>
          </a:xfrm>
          <a:custGeom>
            <a:avLst/>
            <a:gdLst/>
            <a:ahLst/>
            <a:cxnLst/>
            <a:rect l="l" t="t" r="r" b="b"/>
            <a:pathLst>
              <a:path w="1336437" h="1892301" extrusionOk="0">
                <a:moveTo>
                  <a:pt x="0" y="0"/>
                </a:moveTo>
                <a:lnTo>
                  <a:pt x="1336437" y="0"/>
                </a:lnTo>
                <a:lnTo>
                  <a:pt x="1336437" y="1892301"/>
                </a:lnTo>
                <a:lnTo>
                  <a:pt x="0" y="18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21" name="Google Shape;521;p24"/>
          <p:cNvSpPr/>
          <p:nvPr/>
        </p:nvSpPr>
        <p:spPr>
          <a:xfrm>
            <a:off x="-398038" y="7408001"/>
            <a:ext cx="1872340" cy="3419798"/>
          </a:xfrm>
          <a:custGeom>
            <a:avLst/>
            <a:gdLst/>
            <a:ahLst/>
            <a:cxnLst/>
            <a:rect l="l" t="t" r="r" b="b"/>
            <a:pathLst>
              <a:path w="1872340" h="3419798" extrusionOk="0">
                <a:moveTo>
                  <a:pt x="0" y="0"/>
                </a:moveTo>
                <a:lnTo>
                  <a:pt x="1872339" y="0"/>
                </a:lnTo>
                <a:lnTo>
                  <a:pt x="1872339" y="3419798"/>
                </a:lnTo>
                <a:lnTo>
                  <a:pt x="0" y="3419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CB1EBB-3402-C26E-E244-E937A7CD1B48}"/>
              </a:ext>
            </a:extLst>
          </p:cNvPr>
          <p:cNvSpPr txBox="1"/>
          <p:nvPr/>
        </p:nvSpPr>
        <p:spPr>
          <a:xfrm>
            <a:off x="9679259" y="2195710"/>
            <a:ext cx="787055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>
                <a:solidFill>
                  <a:srgbClr val="FF0000"/>
                </a:solidFill>
              </a:rPr>
              <a:t>Así he crecido”:</a:t>
            </a:r>
          </a:p>
          <a:p>
            <a:r>
              <a:rPr lang="es-MX" sz="3600" dirty="0"/>
              <a:t>La docente muestra imágenes de sí misma en tres etapas: bebé, niña y adulta.</a:t>
            </a:r>
          </a:p>
          <a:p>
            <a:r>
              <a:rPr lang="es-MX" sz="3600" dirty="0"/>
              <a:t>Pregunta al grupo:</a:t>
            </a:r>
          </a:p>
          <a:p>
            <a:r>
              <a:rPr lang="es-MX" sz="3600" dirty="0"/>
              <a:t>¿Qué cambió en esta persona?</a:t>
            </a:r>
          </a:p>
          <a:p>
            <a:r>
              <a:rPr lang="es-MX" sz="3600" dirty="0"/>
              <a:t>¿Cómo era cuando era bebé?</a:t>
            </a:r>
          </a:p>
          <a:p>
            <a:r>
              <a:rPr lang="es-MX" sz="3600" dirty="0"/>
              <a:t>¿Qué hace ahora?</a:t>
            </a:r>
          </a:p>
          <a:p>
            <a:r>
              <a:rPr lang="es-MX" sz="3600" dirty="0"/>
              <a:t>¿Cómo creen que será en el futuro?</a:t>
            </a:r>
          </a:p>
          <a:p>
            <a:endParaRPr lang="es-MX" sz="3600" dirty="0"/>
          </a:p>
          <a:p>
            <a:r>
              <a:rPr lang="es-MX" sz="3600" dirty="0"/>
              <a:t>Se introduce el vocabulario en inglés con gestos:</a:t>
            </a:r>
          </a:p>
          <a:p>
            <a:r>
              <a:rPr lang="es-MX" sz="3600" b="1" dirty="0">
                <a:solidFill>
                  <a:srgbClr val="FF0000"/>
                </a:solidFill>
              </a:rPr>
              <a:t>Baby – Child – </a:t>
            </a:r>
            <a:r>
              <a:rPr lang="es-MX" sz="3600" b="1" dirty="0" err="1">
                <a:solidFill>
                  <a:srgbClr val="FF0000"/>
                </a:solidFill>
              </a:rPr>
              <a:t>Adult</a:t>
            </a:r>
            <a:endParaRPr lang="es-MX" sz="3600" dirty="0">
              <a:solidFill>
                <a:srgbClr val="FF0000"/>
              </a:solidFill>
            </a:endParaRPr>
          </a:p>
          <a:p>
            <a:r>
              <a:rPr lang="es-MX" sz="3600" b="1" dirty="0" err="1">
                <a:solidFill>
                  <a:srgbClr val="FF0000"/>
                </a:solidFill>
              </a:rPr>
              <a:t>Past</a:t>
            </a:r>
            <a:r>
              <a:rPr lang="es-MX" sz="3600" b="1" dirty="0">
                <a:solidFill>
                  <a:srgbClr val="FF0000"/>
                </a:solidFill>
              </a:rPr>
              <a:t> – </a:t>
            </a:r>
            <a:r>
              <a:rPr lang="es-MX" sz="3600" b="1" dirty="0" err="1">
                <a:solidFill>
                  <a:srgbClr val="FF0000"/>
                </a:solidFill>
              </a:rPr>
              <a:t>Present</a:t>
            </a:r>
            <a:r>
              <a:rPr lang="es-MX" sz="3600" b="1" dirty="0">
                <a:solidFill>
                  <a:srgbClr val="FF0000"/>
                </a:solidFill>
              </a:rPr>
              <a:t> – Future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B79B54-34ED-0145-6894-CF48823F0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803" y="3535456"/>
            <a:ext cx="7812841" cy="5227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570" name="Google Shape;570;p26"/>
          <p:cNvGrpSpPr/>
          <p:nvPr/>
        </p:nvGrpSpPr>
        <p:grpSpPr>
          <a:xfrm>
            <a:off x="1469835" y="1195056"/>
            <a:ext cx="732996" cy="732996"/>
            <a:chOff x="0" y="0"/>
            <a:chExt cx="812800" cy="812800"/>
          </a:xfrm>
        </p:grpSpPr>
        <p:sp>
          <p:nvSpPr>
            <p:cNvPr id="571" name="Google Shape;571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2" name="Google Shape;572;p2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6"/>
          <p:cNvGrpSpPr/>
          <p:nvPr/>
        </p:nvGrpSpPr>
        <p:grpSpPr>
          <a:xfrm>
            <a:off x="17040691" y="1028700"/>
            <a:ext cx="732996" cy="732996"/>
            <a:chOff x="0" y="0"/>
            <a:chExt cx="812800" cy="812800"/>
          </a:xfrm>
        </p:grpSpPr>
        <p:sp>
          <p:nvSpPr>
            <p:cNvPr id="574" name="Google Shape;574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5" name="Google Shape;575;p2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6"/>
          <p:cNvGrpSpPr/>
          <p:nvPr/>
        </p:nvGrpSpPr>
        <p:grpSpPr>
          <a:xfrm>
            <a:off x="9965648" y="828558"/>
            <a:ext cx="732996" cy="732996"/>
            <a:chOff x="0" y="0"/>
            <a:chExt cx="812800" cy="812800"/>
          </a:xfrm>
        </p:grpSpPr>
        <p:sp>
          <p:nvSpPr>
            <p:cNvPr id="577" name="Google Shape;577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8" name="Google Shape;578;p2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26"/>
          <p:cNvSpPr/>
          <p:nvPr/>
        </p:nvSpPr>
        <p:spPr>
          <a:xfrm>
            <a:off x="1125745" y="7870234"/>
            <a:ext cx="1759148" cy="2743310"/>
          </a:xfrm>
          <a:custGeom>
            <a:avLst/>
            <a:gdLst/>
            <a:ahLst/>
            <a:cxnLst/>
            <a:rect l="l" t="t" r="r" b="b"/>
            <a:pathLst>
              <a:path w="1759148" h="2743310" extrusionOk="0">
                <a:moveTo>
                  <a:pt x="0" y="0"/>
                </a:moveTo>
                <a:lnTo>
                  <a:pt x="1759148" y="0"/>
                </a:lnTo>
                <a:lnTo>
                  <a:pt x="1759148" y="2743310"/>
                </a:lnTo>
                <a:lnTo>
                  <a:pt x="0" y="2743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0" name="Google Shape;580;p26"/>
          <p:cNvSpPr/>
          <p:nvPr/>
        </p:nvSpPr>
        <p:spPr>
          <a:xfrm>
            <a:off x="2884893" y="8817323"/>
            <a:ext cx="1162241" cy="1645651"/>
          </a:xfrm>
          <a:custGeom>
            <a:avLst/>
            <a:gdLst/>
            <a:ahLst/>
            <a:cxnLst/>
            <a:rect l="l" t="t" r="r" b="b"/>
            <a:pathLst>
              <a:path w="1162241" h="1645651" extrusionOk="0">
                <a:moveTo>
                  <a:pt x="0" y="0"/>
                </a:moveTo>
                <a:lnTo>
                  <a:pt x="1162241" y="0"/>
                </a:lnTo>
                <a:lnTo>
                  <a:pt x="1162241" y="1645651"/>
                </a:lnTo>
                <a:lnTo>
                  <a:pt x="0" y="1645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581" name="Google Shape;581;p26"/>
          <p:cNvGrpSpPr/>
          <p:nvPr/>
        </p:nvGrpSpPr>
        <p:grpSpPr>
          <a:xfrm>
            <a:off x="466583" y="6665988"/>
            <a:ext cx="341460" cy="341460"/>
            <a:chOff x="0" y="0"/>
            <a:chExt cx="812800" cy="812800"/>
          </a:xfrm>
        </p:grpSpPr>
        <p:sp>
          <p:nvSpPr>
            <p:cNvPr id="582" name="Google Shape;582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6"/>
          <p:cNvSpPr/>
          <p:nvPr/>
        </p:nvSpPr>
        <p:spPr>
          <a:xfrm>
            <a:off x="9909264" y="8227561"/>
            <a:ext cx="1578760" cy="2235413"/>
          </a:xfrm>
          <a:custGeom>
            <a:avLst/>
            <a:gdLst/>
            <a:ahLst/>
            <a:cxnLst/>
            <a:rect l="l" t="t" r="r" b="b"/>
            <a:pathLst>
              <a:path w="1578760" h="2235413" extrusionOk="0">
                <a:moveTo>
                  <a:pt x="0" y="0"/>
                </a:moveTo>
                <a:lnTo>
                  <a:pt x="1578761" y="0"/>
                </a:lnTo>
                <a:lnTo>
                  <a:pt x="1578761" y="2235413"/>
                </a:lnTo>
                <a:lnTo>
                  <a:pt x="0" y="2235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6" name="Google Shape;586;p26"/>
          <p:cNvSpPr/>
          <p:nvPr/>
        </p:nvSpPr>
        <p:spPr>
          <a:xfrm>
            <a:off x="16257903" y="7212150"/>
            <a:ext cx="2298573" cy="3584519"/>
          </a:xfrm>
          <a:custGeom>
            <a:avLst/>
            <a:gdLst/>
            <a:ahLst/>
            <a:cxnLst/>
            <a:rect l="l" t="t" r="r" b="b"/>
            <a:pathLst>
              <a:path w="2298573" h="3584519" extrusionOk="0">
                <a:moveTo>
                  <a:pt x="0" y="0"/>
                </a:moveTo>
                <a:lnTo>
                  <a:pt x="2298572" y="0"/>
                </a:lnTo>
                <a:lnTo>
                  <a:pt x="2298572" y="3584519"/>
                </a:lnTo>
                <a:lnTo>
                  <a:pt x="0" y="358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E905446-360A-2874-108C-AD21B803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ECE7E2-796F-6A9E-7A06-8262E3F75457}"/>
              </a:ext>
            </a:extLst>
          </p:cNvPr>
          <p:cNvSpPr txBox="1"/>
          <p:nvPr/>
        </p:nvSpPr>
        <p:spPr>
          <a:xfrm>
            <a:off x="2112841" y="828558"/>
            <a:ext cx="15147397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DESARROLLO Y CONSTRUYO:</a:t>
            </a:r>
          </a:p>
          <a:p>
            <a:pPr algn="just"/>
            <a:r>
              <a:rPr lang="es-MX" sz="3600" dirty="0"/>
              <a:t>Se da inicio reforzando los dos conceptos:</a:t>
            </a:r>
          </a:p>
          <a:p>
            <a:pPr algn="just"/>
            <a:r>
              <a:rPr lang="es-MX" sz="3600" dirty="0"/>
              <a:t>La línea del tiempo (</a:t>
            </a:r>
            <a:r>
              <a:rPr lang="es-MX" sz="3600" i="1" dirty="0"/>
              <a:t>timeline</a:t>
            </a:r>
            <a:r>
              <a:rPr lang="es-MX" sz="3600" dirty="0"/>
              <a:t>) es una forma de organizar eventos en orden: lo que pasó, lo que pasa ahora y lo que pasará después.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>
                <a:solidFill>
                  <a:srgbClr val="FF0000"/>
                </a:solidFill>
              </a:rPr>
              <a:t>-</a:t>
            </a:r>
            <a:r>
              <a:rPr lang="es-MX" sz="3600" b="1" dirty="0">
                <a:solidFill>
                  <a:srgbClr val="FF0000"/>
                </a:solidFill>
              </a:rPr>
              <a:t>El ciclo de vida (</a:t>
            </a:r>
            <a:r>
              <a:rPr lang="es-MX" sz="3600" b="1" i="1" dirty="0" err="1">
                <a:solidFill>
                  <a:srgbClr val="FF0000"/>
                </a:solidFill>
              </a:rPr>
              <a:t>life</a:t>
            </a:r>
            <a:r>
              <a:rPr lang="es-MX" sz="3600" b="1" i="1" dirty="0">
                <a:solidFill>
                  <a:srgbClr val="FF0000"/>
                </a:solidFill>
              </a:rPr>
              <a:t> </a:t>
            </a:r>
            <a:r>
              <a:rPr lang="es-MX" sz="3600" b="1" i="1" dirty="0" err="1">
                <a:solidFill>
                  <a:srgbClr val="FF0000"/>
                </a:solidFill>
              </a:rPr>
              <a:t>cycle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  <a:r>
              <a:rPr lang="es-MX" sz="3600" dirty="0">
                <a:solidFill>
                  <a:srgbClr val="FF0000"/>
                </a:solidFill>
              </a:rPr>
              <a:t>: se refiere a todas las etapas que vivimos: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Nacimiento (</a:t>
            </a:r>
            <a:r>
              <a:rPr lang="es-MX" sz="3600" b="1" dirty="0" err="1">
                <a:solidFill>
                  <a:srgbClr val="FF0000"/>
                </a:solidFill>
              </a:rPr>
              <a:t>birth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  <a:endParaRPr lang="es-MX" sz="3600" dirty="0">
              <a:solidFill>
                <a:srgbClr val="FF0000"/>
              </a:solidFill>
            </a:endParaRP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Niñez (</a:t>
            </a:r>
            <a:r>
              <a:rPr lang="es-MX" sz="3600" b="1" dirty="0" err="1">
                <a:solidFill>
                  <a:srgbClr val="FF0000"/>
                </a:solidFill>
              </a:rPr>
              <a:t>childhood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  <a:endParaRPr lang="es-MX" sz="3600" dirty="0">
              <a:solidFill>
                <a:srgbClr val="FF0000"/>
              </a:solidFill>
            </a:endParaRP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Juventud (</a:t>
            </a:r>
            <a:r>
              <a:rPr lang="es-MX" sz="3600" b="1" dirty="0" err="1">
                <a:solidFill>
                  <a:srgbClr val="FF0000"/>
                </a:solidFill>
              </a:rPr>
              <a:t>youth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  <a:endParaRPr lang="es-MX" sz="3600" dirty="0">
              <a:solidFill>
                <a:srgbClr val="FF0000"/>
              </a:solidFill>
            </a:endParaRP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Adultez (</a:t>
            </a:r>
            <a:r>
              <a:rPr lang="es-MX" sz="3600" b="1" dirty="0" err="1">
                <a:solidFill>
                  <a:srgbClr val="FF0000"/>
                </a:solidFill>
              </a:rPr>
              <a:t>adulthood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  <a:endParaRPr lang="es-MX" sz="3600" dirty="0">
              <a:solidFill>
                <a:srgbClr val="FF0000"/>
              </a:solidFill>
            </a:endParaRP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Vejez (</a:t>
            </a:r>
            <a:r>
              <a:rPr lang="es-MX" sz="3600" b="1" dirty="0" err="1">
                <a:solidFill>
                  <a:srgbClr val="FF0000"/>
                </a:solidFill>
              </a:rPr>
              <a:t>old</a:t>
            </a:r>
            <a:r>
              <a:rPr lang="es-MX" sz="3600" b="1" dirty="0">
                <a:solidFill>
                  <a:srgbClr val="FF0000"/>
                </a:solidFill>
              </a:rPr>
              <a:t> </a:t>
            </a:r>
            <a:r>
              <a:rPr lang="es-MX" sz="3600" b="1" dirty="0" err="1">
                <a:solidFill>
                  <a:srgbClr val="FF0000"/>
                </a:solidFill>
              </a:rPr>
              <a:t>age</a:t>
            </a:r>
            <a:r>
              <a:rPr lang="es-MX" sz="3600" b="1" dirty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3600" dirty="0">
              <a:solidFill>
                <a:srgbClr val="FF0000"/>
              </a:solidFill>
            </a:endParaRPr>
          </a:p>
          <a:p>
            <a:pPr algn="just"/>
            <a:r>
              <a:rPr lang="es-MX" sz="3600" dirty="0"/>
              <a:t>-Se refuerza</a:t>
            </a:r>
            <a:r>
              <a:rPr lang="es-MX" sz="3600" dirty="0">
                <a:solidFill>
                  <a:srgbClr val="FF0000"/>
                </a:solidFill>
              </a:rPr>
              <a:t>: </a:t>
            </a:r>
            <a:r>
              <a:rPr lang="es-MX" sz="3600" dirty="0" err="1">
                <a:solidFill>
                  <a:srgbClr val="FF0000"/>
                </a:solidFill>
              </a:rPr>
              <a:t>First</a:t>
            </a:r>
            <a:r>
              <a:rPr lang="es-MX" sz="3600" dirty="0">
                <a:solidFill>
                  <a:srgbClr val="FF0000"/>
                </a:solidFill>
              </a:rPr>
              <a:t>, I </a:t>
            </a:r>
            <a:r>
              <a:rPr lang="es-MX" sz="3600" dirty="0" err="1">
                <a:solidFill>
                  <a:srgbClr val="FF0000"/>
                </a:solidFill>
              </a:rPr>
              <a:t>was</a:t>
            </a:r>
            <a:r>
              <a:rPr lang="es-MX" sz="3600" dirty="0">
                <a:solidFill>
                  <a:srgbClr val="FF0000"/>
                </a:solidFill>
              </a:rPr>
              <a:t> a baby – </a:t>
            </a:r>
            <a:r>
              <a:rPr lang="es-MX" sz="3600" dirty="0" err="1">
                <a:solidFill>
                  <a:srgbClr val="FF0000"/>
                </a:solidFill>
              </a:rPr>
              <a:t>Now</a:t>
            </a:r>
            <a:r>
              <a:rPr lang="es-MX" sz="3600" dirty="0">
                <a:solidFill>
                  <a:srgbClr val="FF0000"/>
                </a:solidFill>
              </a:rPr>
              <a:t>, I am a </a:t>
            </a:r>
            <a:r>
              <a:rPr lang="es-MX" sz="3600" dirty="0" err="1">
                <a:solidFill>
                  <a:srgbClr val="FF0000"/>
                </a:solidFill>
              </a:rPr>
              <a:t>child</a:t>
            </a:r>
            <a:r>
              <a:rPr lang="es-MX" sz="3600" dirty="0">
                <a:solidFill>
                  <a:srgbClr val="FF0000"/>
                </a:solidFill>
              </a:rPr>
              <a:t> – In </a:t>
            </a:r>
            <a:r>
              <a:rPr lang="es-MX" sz="3600" dirty="0" err="1">
                <a:solidFill>
                  <a:srgbClr val="FF0000"/>
                </a:solidFill>
              </a:rPr>
              <a:t>the</a:t>
            </a:r>
            <a:r>
              <a:rPr lang="es-MX" sz="3600" dirty="0">
                <a:solidFill>
                  <a:srgbClr val="FF0000"/>
                </a:solidFill>
              </a:rPr>
              <a:t> future, I </a:t>
            </a:r>
            <a:r>
              <a:rPr lang="es-MX" sz="3600" dirty="0" err="1">
                <a:solidFill>
                  <a:srgbClr val="FF0000"/>
                </a:solidFill>
              </a:rPr>
              <a:t>will</a:t>
            </a:r>
            <a:r>
              <a:rPr lang="es-MX" sz="3600" dirty="0">
                <a:solidFill>
                  <a:srgbClr val="FF0000"/>
                </a:solidFill>
              </a:rPr>
              <a:t> be </a:t>
            </a:r>
            <a:r>
              <a:rPr lang="es-MX" sz="3600" dirty="0" err="1">
                <a:solidFill>
                  <a:srgbClr val="FF0000"/>
                </a:solidFill>
              </a:rPr>
              <a:t>an</a:t>
            </a:r>
            <a:r>
              <a:rPr lang="es-MX" sz="3600" dirty="0">
                <a:solidFill>
                  <a:srgbClr val="FF0000"/>
                </a:solidFill>
              </a:rPr>
              <a:t> </a:t>
            </a:r>
            <a:r>
              <a:rPr lang="es-MX" sz="3600" dirty="0" err="1">
                <a:solidFill>
                  <a:srgbClr val="FF0000"/>
                </a:solidFill>
              </a:rPr>
              <a:t>adult</a:t>
            </a:r>
            <a:r>
              <a:rPr lang="es-MX" sz="3600" dirty="0">
                <a:solidFill>
                  <a:srgbClr val="FF0000"/>
                </a:solidFill>
              </a:rPr>
              <a:t>.”</a:t>
            </a:r>
          </a:p>
          <a:p>
            <a:pPr algn="just"/>
            <a:r>
              <a:rPr lang="es-MX" sz="3600" b="1" dirty="0"/>
              <a:t>Observación y conversación grupal:</a:t>
            </a:r>
            <a:endParaRPr lang="es-MX" sz="3600" dirty="0"/>
          </a:p>
          <a:p>
            <a:pPr algn="just"/>
            <a:r>
              <a:rPr lang="es-MX" sz="3600" dirty="0"/>
              <a:t>Los niños comparten sus fotos traídas desde casa: Bebé, Niñez temprana y Actualmente.</a:t>
            </a:r>
          </a:p>
          <a:p>
            <a:pPr algn="just">
              <a:buNone/>
            </a:pPr>
            <a:endParaRPr lang="es-MX" sz="3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72" name="Google Shape;272;p17"/>
          <p:cNvSpPr/>
          <p:nvPr/>
        </p:nvSpPr>
        <p:spPr>
          <a:xfrm flipH="1">
            <a:off x="-541067" y="4003516"/>
            <a:ext cx="2640740" cy="4392083"/>
          </a:xfrm>
          <a:custGeom>
            <a:avLst/>
            <a:gdLst/>
            <a:ahLst/>
            <a:cxnLst/>
            <a:rect l="l" t="t" r="r" b="b"/>
            <a:pathLst>
              <a:path w="2640740" h="4392083" extrusionOk="0">
                <a:moveTo>
                  <a:pt x="2640740" y="0"/>
                </a:moveTo>
                <a:lnTo>
                  <a:pt x="0" y="0"/>
                </a:lnTo>
                <a:lnTo>
                  <a:pt x="0" y="4392083"/>
                </a:lnTo>
                <a:lnTo>
                  <a:pt x="2640740" y="4392083"/>
                </a:lnTo>
                <a:lnTo>
                  <a:pt x="26407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273" name="Google Shape;273;p17"/>
          <p:cNvGrpSpPr/>
          <p:nvPr/>
        </p:nvGrpSpPr>
        <p:grpSpPr>
          <a:xfrm>
            <a:off x="10420994" y="245988"/>
            <a:ext cx="732996" cy="732996"/>
            <a:chOff x="0" y="0"/>
            <a:chExt cx="812800" cy="81280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7"/>
          <p:cNvGrpSpPr/>
          <p:nvPr/>
        </p:nvGrpSpPr>
        <p:grpSpPr>
          <a:xfrm>
            <a:off x="1066000" y="1762554"/>
            <a:ext cx="732996" cy="732996"/>
            <a:chOff x="0" y="0"/>
            <a:chExt cx="812800" cy="812800"/>
          </a:xfrm>
        </p:grpSpPr>
        <p:sp>
          <p:nvSpPr>
            <p:cNvPr id="277" name="Google Shape;277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17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7"/>
          <p:cNvSpPr/>
          <p:nvPr/>
        </p:nvSpPr>
        <p:spPr>
          <a:xfrm>
            <a:off x="31542" y="8603485"/>
            <a:ext cx="1574290" cy="2113141"/>
          </a:xfrm>
          <a:custGeom>
            <a:avLst/>
            <a:gdLst/>
            <a:ahLst/>
            <a:cxnLst/>
            <a:rect l="l" t="t" r="r" b="b"/>
            <a:pathLst>
              <a:path w="1574290" h="2113141" extrusionOk="0">
                <a:moveTo>
                  <a:pt x="0" y="0"/>
                </a:moveTo>
                <a:lnTo>
                  <a:pt x="1574290" y="0"/>
                </a:lnTo>
                <a:lnTo>
                  <a:pt x="1574290" y="2113140"/>
                </a:lnTo>
                <a:lnTo>
                  <a:pt x="0" y="211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86" name="Google Shape;286;p17"/>
          <p:cNvSpPr/>
          <p:nvPr/>
        </p:nvSpPr>
        <p:spPr>
          <a:xfrm>
            <a:off x="1798996" y="9385352"/>
            <a:ext cx="864673" cy="1160635"/>
          </a:xfrm>
          <a:custGeom>
            <a:avLst/>
            <a:gdLst/>
            <a:ahLst/>
            <a:cxnLst/>
            <a:rect l="l" t="t" r="r" b="b"/>
            <a:pathLst>
              <a:path w="864673" h="1160635" extrusionOk="0">
                <a:moveTo>
                  <a:pt x="0" y="0"/>
                </a:moveTo>
                <a:lnTo>
                  <a:pt x="864673" y="0"/>
                </a:lnTo>
                <a:lnTo>
                  <a:pt x="864673" y="1160635"/>
                </a:lnTo>
                <a:lnTo>
                  <a:pt x="0" y="1160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87" name="Google Shape;287;p17"/>
          <p:cNvSpPr/>
          <p:nvPr/>
        </p:nvSpPr>
        <p:spPr>
          <a:xfrm>
            <a:off x="16472155" y="8134088"/>
            <a:ext cx="1574290" cy="2113141"/>
          </a:xfrm>
          <a:custGeom>
            <a:avLst/>
            <a:gdLst/>
            <a:ahLst/>
            <a:cxnLst/>
            <a:rect l="l" t="t" r="r" b="b"/>
            <a:pathLst>
              <a:path w="1574290" h="2113141" extrusionOk="0">
                <a:moveTo>
                  <a:pt x="0" y="0"/>
                </a:moveTo>
                <a:lnTo>
                  <a:pt x="1574290" y="0"/>
                </a:lnTo>
                <a:lnTo>
                  <a:pt x="1574290" y="2113140"/>
                </a:lnTo>
                <a:lnTo>
                  <a:pt x="0" y="211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289" name="Google Shape;289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16958953" y="295486"/>
            <a:ext cx="341460" cy="341460"/>
            <a:chOff x="0" y="0"/>
            <a:chExt cx="812800" cy="812800"/>
          </a:xfrm>
        </p:grpSpPr>
        <p:sp>
          <p:nvSpPr>
            <p:cNvPr id="292" name="Google Shape;292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55AC1-3D75-0501-A7A3-C3AE82D8A37C}"/>
              </a:ext>
            </a:extLst>
          </p:cNvPr>
          <p:cNvSpPr txBox="1"/>
          <p:nvPr/>
        </p:nvSpPr>
        <p:spPr>
          <a:xfrm>
            <a:off x="2663669" y="448766"/>
            <a:ext cx="13715152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Actividad en clase:</a:t>
            </a:r>
          </a:p>
          <a:p>
            <a:pPr algn="ctr"/>
            <a:endParaRPr lang="es-MX" sz="44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ctr"/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4400" b="1" dirty="0">
                <a:solidFill>
                  <a:srgbClr val="FF0000"/>
                </a:solidFill>
              </a:rPr>
              <a:t>Actividad en clase: </a:t>
            </a:r>
            <a:br>
              <a:rPr lang="es-MX" sz="4400" b="1" dirty="0">
                <a:solidFill>
                  <a:srgbClr val="FF0000"/>
                </a:solidFill>
              </a:rPr>
            </a:br>
            <a:r>
              <a:rPr lang="es-MX" sz="4400" b="1" dirty="0">
                <a:solidFill>
                  <a:srgbClr val="FF0000"/>
                </a:solidFill>
              </a:rPr>
              <a:t>“Así he crecido” – Línea del tiempo personal.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-Construcción de la línea del tiempo personal:</a:t>
            </a:r>
            <a:endParaRPr lang="es-MX" sz="4400" dirty="0"/>
          </a:p>
          <a:p>
            <a:pPr algn="ctr"/>
            <a:r>
              <a:rPr lang="es-MX" sz="4400" dirty="0"/>
              <a:t>Con las fotos, los estudiantes realizan de manera individual su línea del tiempo teniendo en cuenta lo visto en la clase anterior y enlazándolo con lo visto en ciencias naturales del "ciclo de la vida" y pegan sus fotografías en orden y fechas.</a:t>
            </a:r>
          </a:p>
          <a:p>
            <a:pPr algn="ctr"/>
            <a:endParaRPr lang="es-CO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325">
          <a:extLst>
            <a:ext uri="{FF2B5EF4-FFF2-40B4-BE49-F238E27FC236}">
              <a16:creationId xmlns:a16="http://schemas.microsoft.com/office/drawing/2014/main" id="{E9F8FCCC-F76C-CD0C-A268-51050676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>
            <a:extLst>
              <a:ext uri="{FF2B5EF4-FFF2-40B4-BE49-F238E27FC236}">
                <a16:creationId xmlns:a16="http://schemas.microsoft.com/office/drawing/2014/main" id="{5A5C2024-6F33-7B9C-E5D6-FF99F3E83971}"/>
              </a:ext>
            </a:extLst>
          </p:cNvPr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27" name="Google Shape;327;p19">
            <a:extLst>
              <a:ext uri="{FF2B5EF4-FFF2-40B4-BE49-F238E27FC236}">
                <a16:creationId xmlns:a16="http://schemas.microsoft.com/office/drawing/2014/main" id="{3E6EB18B-C674-C70C-7B0F-1F6D470F4358}"/>
              </a:ext>
            </a:extLst>
          </p:cNvPr>
          <p:cNvSpPr/>
          <p:nvPr/>
        </p:nvSpPr>
        <p:spPr>
          <a:xfrm rot="5400000">
            <a:off x="12601490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28" name="Google Shape;328;p19">
            <a:extLst>
              <a:ext uri="{FF2B5EF4-FFF2-40B4-BE49-F238E27FC236}">
                <a16:creationId xmlns:a16="http://schemas.microsoft.com/office/drawing/2014/main" id="{E9BC0CDD-86F6-D562-6991-C8A90E8BE344}"/>
              </a:ext>
            </a:extLst>
          </p:cNvPr>
          <p:cNvSpPr/>
          <p:nvPr/>
        </p:nvSpPr>
        <p:spPr>
          <a:xfrm>
            <a:off x="13229704" y="4023578"/>
            <a:ext cx="3795832" cy="3612758"/>
          </a:xfrm>
          <a:custGeom>
            <a:avLst/>
            <a:gdLst/>
            <a:ahLst/>
            <a:cxnLst/>
            <a:rect l="l" t="t" r="r" b="b"/>
            <a:pathLst>
              <a:path w="5865049" h="5131918" extrusionOk="0">
                <a:moveTo>
                  <a:pt x="0" y="0"/>
                </a:moveTo>
                <a:lnTo>
                  <a:pt x="5865049" y="0"/>
                </a:lnTo>
                <a:lnTo>
                  <a:pt x="5865049" y="5131917"/>
                </a:lnTo>
                <a:lnTo>
                  <a:pt x="0" y="5131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32" name="Google Shape;332;p19">
            <a:extLst>
              <a:ext uri="{FF2B5EF4-FFF2-40B4-BE49-F238E27FC236}">
                <a16:creationId xmlns:a16="http://schemas.microsoft.com/office/drawing/2014/main" id="{EAF88A52-56A3-DD9E-573B-61E021D9EAEE}"/>
              </a:ext>
            </a:extLst>
          </p:cNvPr>
          <p:cNvSpPr txBox="1"/>
          <p:nvPr/>
        </p:nvSpPr>
        <p:spPr>
          <a:xfrm>
            <a:off x="2366168" y="1564042"/>
            <a:ext cx="11441259" cy="1438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RETROALIMENTACIÓN:</a:t>
            </a:r>
          </a:p>
          <a:p>
            <a:r>
              <a:rPr lang="es-MX" sz="5400" dirty="0"/>
              <a:t>La docente guía una reflexión grupal:</a:t>
            </a:r>
          </a:p>
          <a:p>
            <a:r>
              <a:rPr lang="es-MX" sz="5400" dirty="0"/>
              <a:t>¿Qué aprendiste sobre tu vida hoy?</a:t>
            </a:r>
          </a:p>
          <a:p>
            <a:r>
              <a:rPr lang="es-MX" sz="5400" dirty="0"/>
              <a:t>¿Qué cambios has tenido desde que eras bebé?</a:t>
            </a:r>
          </a:p>
          <a:p>
            <a:r>
              <a:rPr lang="es-MX" sz="5400" dirty="0"/>
              <a:t>¿Qué sueños tienes para tu futuro?</a:t>
            </a:r>
          </a:p>
          <a:p>
            <a:br>
              <a:rPr lang="es-MX" sz="11500" dirty="0"/>
            </a:br>
            <a:r>
              <a:rPr lang="es-MX" sz="49600" dirty="0"/>
              <a:t> </a:t>
            </a:r>
          </a:p>
        </p:txBody>
      </p:sp>
      <p:grpSp>
        <p:nvGrpSpPr>
          <p:cNvPr id="340" name="Google Shape;340;p19">
            <a:extLst>
              <a:ext uri="{FF2B5EF4-FFF2-40B4-BE49-F238E27FC236}">
                <a16:creationId xmlns:a16="http://schemas.microsoft.com/office/drawing/2014/main" id="{0946691C-D02A-076C-287A-F8A70B66E812}"/>
              </a:ext>
            </a:extLst>
          </p:cNvPr>
          <p:cNvGrpSpPr/>
          <p:nvPr/>
        </p:nvGrpSpPr>
        <p:grpSpPr>
          <a:xfrm>
            <a:off x="873427" y="2869481"/>
            <a:ext cx="732996" cy="732996"/>
            <a:chOff x="0" y="0"/>
            <a:chExt cx="812800" cy="812800"/>
          </a:xfrm>
        </p:grpSpPr>
        <p:sp>
          <p:nvSpPr>
            <p:cNvPr id="341" name="Google Shape;341;p19">
              <a:extLst>
                <a:ext uri="{FF2B5EF4-FFF2-40B4-BE49-F238E27FC236}">
                  <a16:creationId xmlns:a16="http://schemas.microsoft.com/office/drawing/2014/main" id="{B3B70AF3-70FB-E82C-48C8-B078B87CB3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2" name="Google Shape;342;p19">
              <a:extLst>
                <a:ext uri="{FF2B5EF4-FFF2-40B4-BE49-F238E27FC236}">
                  <a16:creationId xmlns:a16="http://schemas.microsoft.com/office/drawing/2014/main" id="{50A8413B-B86A-FB05-4CFE-84E8A5FF80BE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9">
            <a:extLst>
              <a:ext uri="{FF2B5EF4-FFF2-40B4-BE49-F238E27FC236}">
                <a16:creationId xmlns:a16="http://schemas.microsoft.com/office/drawing/2014/main" id="{1E0954EC-5ACC-1DA5-51F8-DBAC24310CA0}"/>
              </a:ext>
            </a:extLst>
          </p:cNvPr>
          <p:cNvGrpSpPr/>
          <p:nvPr/>
        </p:nvGrpSpPr>
        <p:grpSpPr>
          <a:xfrm>
            <a:off x="16322793" y="662202"/>
            <a:ext cx="732996" cy="732996"/>
            <a:chOff x="0" y="0"/>
            <a:chExt cx="812800" cy="812800"/>
          </a:xfrm>
        </p:grpSpPr>
        <p:sp>
          <p:nvSpPr>
            <p:cNvPr id="344" name="Google Shape;344;p19">
              <a:extLst>
                <a:ext uri="{FF2B5EF4-FFF2-40B4-BE49-F238E27FC236}">
                  <a16:creationId xmlns:a16="http://schemas.microsoft.com/office/drawing/2014/main" id="{9FDE190A-9B40-7C1A-7CFE-5CAF639448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5" name="Google Shape;345;p19">
              <a:extLst>
                <a:ext uri="{FF2B5EF4-FFF2-40B4-BE49-F238E27FC236}">
                  <a16:creationId xmlns:a16="http://schemas.microsoft.com/office/drawing/2014/main" id="{8017EC96-AC39-597B-4668-C6928E6FE8E1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9">
            <a:extLst>
              <a:ext uri="{FF2B5EF4-FFF2-40B4-BE49-F238E27FC236}">
                <a16:creationId xmlns:a16="http://schemas.microsoft.com/office/drawing/2014/main" id="{E212DDD9-8124-B2D0-FDBF-EE2EE773B6DC}"/>
              </a:ext>
            </a:extLst>
          </p:cNvPr>
          <p:cNvSpPr/>
          <p:nvPr/>
        </p:nvSpPr>
        <p:spPr>
          <a:xfrm>
            <a:off x="17185672" y="8639878"/>
            <a:ext cx="1022128" cy="1866900"/>
          </a:xfrm>
          <a:custGeom>
            <a:avLst/>
            <a:gdLst/>
            <a:ahLst/>
            <a:cxnLst/>
            <a:rect l="l" t="t" r="r" b="b"/>
            <a:pathLst>
              <a:path w="1022128" h="1866900" extrusionOk="0">
                <a:moveTo>
                  <a:pt x="0" y="0"/>
                </a:moveTo>
                <a:lnTo>
                  <a:pt x="1022128" y="0"/>
                </a:lnTo>
                <a:lnTo>
                  <a:pt x="1022128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47" name="Google Shape;347;p19">
            <a:extLst>
              <a:ext uri="{FF2B5EF4-FFF2-40B4-BE49-F238E27FC236}">
                <a16:creationId xmlns:a16="http://schemas.microsoft.com/office/drawing/2014/main" id="{45DFCE8F-9FBC-553F-7D7A-B9197CAD9B66}"/>
              </a:ext>
            </a:extLst>
          </p:cNvPr>
          <p:cNvSpPr/>
          <p:nvPr/>
        </p:nvSpPr>
        <p:spPr>
          <a:xfrm>
            <a:off x="16310800" y="9184548"/>
            <a:ext cx="643212" cy="1174816"/>
          </a:xfrm>
          <a:custGeom>
            <a:avLst/>
            <a:gdLst/>
            <a:ahLst/>
            <a:cxnLst/>
            <a:rect l="l" t="t" r="r" b="b"/>
            <a:pathLst>
              <a:path w="643212" h="1174816" extrusionOk="0">
                <a:moveTo>
                  <a:pt x="0" y="0"/>
                </a:moveTo>
                <a:lnTo>
                  <a:pt x="643212" y="0"/>
                </a:lnTo>
                <a:lnTo>
                  <a:pt x="643212" y="1174816"/>
                </a:lnTo>
                <a:lnTo>
                  <a:pt x="0" y="1174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48" name="Google Shape;348;p19">
            <a:extLst>
              <a:ext uri="{FF2B5EF4-FFF2-40B4-BE49-F238E27FC236}">
                <a16:creationId xmlns:a16="http://schemas.microsoft.com/office/drawing/2014/main" id="{112EA70F-9BAE-F2A5-CDE1-73D813CEE78F}"/>
              </a:ext>
            </a:extLst>
          </p:cNvPr>
          <p:cNvSpPr/>
          <p:nvPr/>
        </p:nvSpPr>
        <p:spPr>
          <a:xfrm>
            <a:off x="31542" y="8603485"/>
            <a:ext cx="1574290" cy="2113141"/>
          </a:xfrm>
          <a:custGeom>
            <a:avLst/>
            <a:gdLst/>
            <a:ahLst/>
            <a:cxnLst/>
            <a:rect l="l" t="t" r="r" b="b"/>
            <a:pathLst>
              <a:path w="1574290" h="2113141" extrusionOk="0">
                <a:moveTo>
                  <a:pt x="0" y="0"/>
                </a:moveTo>
                <a:lnTo>
                  <a:pt x="1574290" y="0"/>
                </a:lnTo>
                <a:lnTo>
                  <a:pt x="1574290" y="2113140"/>
                </a:lnTo>
                <a:lnTo>
                  <a:pt x="0" y="211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49" name="Google Shape;349;p19">
            <a:extLst>
              <a:ext uri="{FF2B5EF4-FFF2-40B4-BE49-F238E27FC236}">
                <a16:creationId xmlns:a16="http://schemas.microsoft.com/office/drawing/2014/main" id="{EA2CBD84-113F-3369-BB6F-E2BD0CE6AE73}"/>
              </a:ext>
            </a:extLst>
          </p:cNvPr>
          <p:cNvGrpSpPr/>
          <p:nvPr/>
        </p:nvGrpSpPr>
        <p:grpSpPr>
          <a:xfrm>
            <a:off x="3243560" y="644235"/>
            <a:ext cx="732996" cy="732996"/>
            <a:chOff x="0" y="0"/>
            <a:chExt cx="812800" cy="812800"/>
          </a:xfrm>
        </p:grpSpPr>
        <p:sp>
          <p:nvSpPr>
            <p:cNvPr id="350" name="Google Shape;350;p19">
              <a:extLst>
                <a:ext uri="{FF2B5EF4-FFF2-40B4-BE49-F238E27FC236}">
                  <a16:creationId xmlns:a16="http://schemas.microsoft.com/office/drawing/2014/main" id="{ACFD681A-CF06-C7E6-1185-2862F01EC3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51" name="Google Shape;351;p19">
              <a:extLst>
                <a:ext uri="{FF2B5EF4-FFF2-40B4-BE49-F238E27FC236}">
                  <a16:creationId xmlns:a16="http://schemas.microsoft.com/office/drawing/2014/main" id="{7A70D47E-782D-DBCC-2027-636ACE334E2C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9">
            <a:extLst>
              <a:ext uri="{FF2B5EF4-FFF2-40B4-BE49-F238E27FC236}">
                <a16:creationId xmlns:a16="http://schemas.microsoft.com/office/drawing/2014/main" id="{C1A3DEE1-7FCB-5AAD-E382-62EBBC03DB45}"/>
              </a:ext>
            </a:extLst>
          </p:cNvPr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353" name="Google Shape;353;p19">
              <a:extLst>
                <a:ext uri="{FF2B5EF4-FFF2-40B4-BE49-F238E27FC236}">
                  <a16:creationId xmlns:a16="http://schemas.microsoft.com/office/drawing/2014/main" id="{1F90CDFA-4B89-149F-528C-1B583836DC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>
              <a:extLst>
                <a:ext uri="{FF2B5EF4-FFF2-40B4-BE49-F238E27FC236}">
                  <a16:creationId xmlns:a16="http://schemas.microsoft.com/office/drawing/2014/main" id="{7BFDE6E1-65FD-4DB7-FF67-C5770FDEFCA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9">
            <a:extLst>
              <a:ext uri="{FF2B5EF4-FFF2-40B4-BE49-F238E27FC236}">
                <a16:creationId xmlns:a16="http://schemas.microsoft.com/office/drawing/2014/main" id="{74E30BE5-F9D5-E67C-A3DE-59A816A5150C}"/>
              </a:ext>
            </a:extLst>
          </p:cNvPr>
          <p:cNvGrpSpPr/>
          <p:nvPr/>
        </p:nvGrpSpPr>
        <p:grpSpPr>
          <a:xfrm>
            <a:off x="16632406" y="5829957"/>
            <a:ext cx="732996" cy="732996"/>
            <a:chOff x="0" y="0"/>
            <a:chExt cx="812800" cy="812800"/>
          </a:xfrm>
        </p:grpSpPr>
        <p:sp>
          <p:nvSpPr>
            <p:cNvPr id="356" name="Google Shape;356;p19">
              <a:extLst>
                <a:ext uri="{FF2B5EF4-FFF2-40B4-BE49-F238E27FC236}">
                  <a16:creationId xmlns:a16="http://schemas.microsoft.com/office/drawing/2014/main" id="{52DAF9EC-EF97-DDB1-0BDE-69D0F11538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57" name="Google Shape;357;p19">
              <a:extLst>
                <a:ext uri="{FF2B5EF4-FFF2-40B4-BE49-F238E27FC236}">
                  <a16:creationId xmlns:a16="http://schemas.microsoft.com/office/drawing/2014/main" id="{D5F049C0-610A-328C-B5D2-8C5DE4EDACB3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9">
            <a:extLst>
              <a:ext uri="{FF2B5EF4-FFF2-40B4-BE49-F238E27FC236}">
                <a16:creationId xmlns:a16="http://schemas.microsoft.com/office/drawing/2014/main" id="{173C0E67-4872-C3BE-574B-04DC864DE009}"/>
              </a:ext>
            </a:extLst>
          </p:cNvPr>
          <p:cNvGrpSpPr/>
          <p:nvPr/>
        </p:nvGrpSpPr>
        <p:grpSpPr>
          <a:xfrm>
            <a:off x="15305197" y="9660055"/>
            <a:ext cx="341460" cy="341460"/>
            <a:chOff x="0" y="0"/>
            <a:chExt cx="812800" cy="812800"/>
          </a:xfrm>
        </p:grpSpPr>
        <p:sp>
          <p:nvSpPr>
            <p:cNvPr id="359" name="Google Shape;359;p19">
              <a:extLst>
                <a:ext uri="{FF2B5EF4-FFF2-40B4-BE49-F238E27FC236}">
                  <a16:creationId xmlns:a16="http://schemas.microsoft.com/office/drawing/2014/main" id="{523039C5-9D08-7906-340F-94CF07DE45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>
              <a:extLst>
                <a:ext uri="{FF2B5EF4-FFF2-40B4-BE49-F238E27FC236}">
                  <a16:creationId xmlns:a16="http://schemas.microsoft.com/office/drawing/2014/main" id="{3211C281-C86F-E027-D58B-96571F666D6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54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B2AC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/>
          <p:nvPr/>
        </p:nvSpPr>
        <p:spPr>
          <a:xfrm rot="-5400000">
            <a:off x="-6422341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0" name="Google Shape;400;p21"/>
          <p:cNvSpPr txBox="1"/>
          <p:nvPr/>
        </p:nvSpPr>
        <p:spPr>
          <a:xfrm>
            <a:off x="2010444" y="2692399"/>
            <a:ext cx="737807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¡</a:t>
            </a:r>
            <a:r>
              <a:rPr lang="en-US" sz="12000" b="1" i="0" u="none" strike="noStrike" cap="none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LO HICISTE GENIAL!</a:t>
            </a:r>
            <a:endParaRPr dirty="0"/>
          </a:p>
        </p:txBody>
      </p:sp>
      <p:sp>
        <p:nvSpPr>
          <p:cNvPr id="402" name="Google Shape;402;p21"/>
          <p:cNvSpPr/>
          <p:nvPr/>
        </p:nvSpPr>
        <p:spPr>
          <a:xfrm>
            <a:off x="11361175" y="579750"/>
            <a:ext cx="6368847" cy="9303417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/>
          <p:nvPr/>
        </p:nvSpPr>
        <p:spPr>
          <a:xfrm>
            <a:off x="1095283" y="2277057"/>
            <a:ext cx="982095" cy="617492"/>
          </a:xfrm>
          <a:custGeom>
            <a:avLst/>
            <a:gdLst/>
            <a:ahLst/>
            <a:cxnLst/>
            <a:rect l="l" t="t" r="r" b="b"/>
            <a:pathLst>
              <a:path w="982095" h="617492" extrusionOk="0">
                <a:moveTo>
                  <a:pt x="0" y="0"/>
                </a:moveTo>
                <a:lnTo>
                  <a:pt x="982094" y="0"/>
                </a:lnTo>
                <a:lnTo>
                  <a:pt x="982094" y="617492"/>
                </a:lnTo>
                <a:lnTo>
                  <a:pt x="0" y="617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4" name="Google Shape;404;p21"/>
          <p:cNvSpPr/>
          <p:nvPr/>
        </p:nvSpPr>
        <p:spPr>
          <a:xfrm>
            <a:off x="9918099" y="1453568"/>
            <a:ext cx="1309724" cy="823489"/>
          </a:xfrm>
          <a:custGeom>
            <a:avLst/>
            <a:gdLst/>
            <a:ahLst/>
            <a:cxnLst/>
            <a:rect l="l" t="t" r="r" b="b"/>
            <a:pathLst>
              <a:path w="1309724" h="823489" extrusionOk="0">
                <a:moveTo>
                  <a:pt x="0" y="0"/>
                </a:moveTo>
                <a:lnTo>
                  <a:pt x="1309724" y="0"/>
                </a:lnTo>
                <a:lnTo>
                  <a:pt x="1309724" y="823489"/>
                </a:lnTo>
                <a:lnTo>
                  <a:pt x="0" y="82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5" name="Google Shape;405;p21"/>
          <p:cNvSpPr/>
          <p:nvPr/>
        </p:nvSpPr>
        <p:spPr>
          <a:xfrm>
            <a:off x="2428068" y="726778"/>
            <a:ext cx="960387" cy="603843"/>
          </a:xfrm>
          <a:custGeom>
            <a:avLst/>
            <a:gdLst/>
            <a:ahLst/>
            <a:cxnLst/>
            <a:rect l="l" t="t" r="r" b="b"/>
            <a:pathLst>
              <a:path w="960387" h="603843" extrusionOk="0">
                <a:moveTo>
                  <a:pt x="0" y="0"/>
                </a:moveTo>
                <a:lnTo>
                  <a:pt x="960387" y="0"/>
                </a:lnTo>
                <a:lnTo>
                  <a:pt x="960387" y="603844"/>
                </a:lnTo>
                <a:lnTo>
                  <a:pt x="0" y="603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6" name="Google Shape;406;p21"/>
          <p:cNvSpPr/>
          <p:nvPr/>
        </p:nvSpPr>
        <p:spPr>
          <a:xfrm>
            <a:off x="2336706" y="6975178"/>
            <a:ext cx="2599026" cy="3578693"/>
          </a:xfrm>
          <a:custGeom>
            <a:avLst/>
            <a:gdLst/>
            <a:ahLst/>
            <a:cxnLst/>
            <a:rect l="l" t="t" r="r" b="b"/>
            <a:pathLst>
              <a:path w="2599026" h="3578693" extrusionOk="0">
                <a:moveTo>
                  <a:pt x="0" y="0"/>
                </a:moveTo>
                <a:lnTo>
                  <a:pt x="2599026" y="0"/>
                </a:lnTo>
                <a:lnTo>
                  <a:pt x="2599026" y="3578693"/>
                </a:lnTo>
                <a:lnTo>
                  <a:pt x="0" y="3578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7" name="Google Shape;407;p21"/>
          <p:cNvSpPr/>
          <p:nvPr/>
        </p:nvSpPr>
        <p:spPr>
          <a:xfrm>
            <a:off x="4935732" y="8346778"/>
            <a:ext cx="1602901" cy="2207093"/>
          </a:xfrm>
          <a:custGeom>
            <a:avLst/>
            <a:gdLst/>
            <a:ahLst/>
            <a:cxnLst/>
            <a:rect l="l" t="t" r="r" b="b"/>
            <a:pathLst>
              <a:path w="1602901" h="2207093" extrusionOk="0">
                <a:moveTo>
                  <a:pt x="0" y="0"/>
                </a:moveTo>
                <a:lnTo>
                  <a:pt x="1602901" y="0"/>
                </a:lnTo>
                <a:lnTo>
                  <a:pt x="1602901" y="2207093"/>
                </a:lnTo>
                <a:lnTo>
                  <a:pt x="0" y="220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08" name="Google Shape;408;p21"/>
          <p:cNvSpPr/>
          <p:nvPr/>
        </p:nvSpPr>
        <p:spPr>
          <a:xfrm>
            <a:off x="1359255" y="8764524"/>
            <a:ext cx="1232275" cy="1696764"/>
          </a:xfrm>
          <a:custGeom>
            <a:avLst/>
            <a:gdLst/>
            <a:ahLst/>
            <a:cxnLst/>
            <a:rect l="l" t="t" r="r" b="b"/>
            <a:pathLst>
              <a:path w="1232275" h="1696764" extrusionOk="0">
                <a:moveTo>
                  <a:pt x="0" y="0"/>
                </a:moveTo>
                <a:lnTo>
                  <a:pt x="1232275" y="0"/>
                </a:lnTo>
                <a:lnTo>
                  <a:pt x="1232275" y="1696764"/>
                </a:lnTo>
                <a:lnTo>
                  <a:pt x="0" y="1696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409" name="Google Shape;409;p21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410" name="Google Shape;410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21"/>
          <p:cNvGrpSpPr/>
          <p:nvPr/>
        </p:nvGrpSpPr>
        <p:grpSpPr>
          <a:xfrm>
            <a:off x="17259300" y="989161"/>
            <a:ext cx="341460" cy="341460"/>
            <a:chOff x="0" y="0"/>
            <a:chExt cx="812800" cy="812800"/>
          </a:xfrm>
        </p:grpSpPr>
        <p:sp>
          <p:nvSpPr>
            <p:cNvPr id="413" name="Google Shape;413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7736697" y="6084977"/>
            <a:ext cx="3892041" cy="5359093"/>
          </a:xfrm>
          <a:custGeom>
            <a:avLst/>
            <a:gdLst/>
            <a:ahLst/>
            <a:cxnLst/>
            <a:rect l="l" t="t" r="r" b="b"/>
            <a:pathLst>
              <a:path w="2599026" h="3578693" extrusionOk="0">
                <a:moveTo>
                  <a:pt x="0" y="0"/>
                </a:moveTo>
                <a:lnTo>
                  <a:pt x="2599026" y="0"/>
                </a:lnTo>
                <a:lnTo>
                  <a:pt x="2599026" y="3578693"/>
                </a:lnTo>
                <a:lnTo>
                  <a:pt x="0" y="3578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416" name="Google Shape;41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28749" y="868725"/>
            <a:ext cx="5882326" cy="87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1"/>
          <p:cNvSpPr/>
          <p:nvPr/>
        </p:nvSpPr>
        <p:spPr>
          <a:xfrm>
            <a:off x="8186058" y="5015999"/>
            <a:ext cx="4457932" cy="5362926"/>
          </a:xfrm>
          <a:custGeom>
            <a:avLst/>
            <a:gdLst/>
            <a:ahLst/>
            <a:cxnLst/>
            <a:rect l="l" t="t" r="r" b="b"/>
            <a:pathLst>
              <a:path w="4457932" h="5362926" extrusionOk="0">
                <a:moveTo>
                  <a:pt x="0" y="0"/>
                </a:moveTo>
                <a:lnTo>
                  <a:pt x="4457932" y="0"/>
                </a:lnTo>
                <a:lnTo>
                  <a:pt x="4457932" y="5362926"/>
                </a:lnTo>
                <a:lnTo>
                  <a:pt x="0" y="5362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B2A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28" name="Google Shape;128;p12"/>
          <p:cNvSpPr/>
          <p:nvPr/>
        </p:nvSpPr>
        <p:spPr>
          <a:xfrm>
            <a:off x="1279395" y="2277057"/>
            <a:ext cx="982095" cy="617492"/>
          </a:xfrm>
          <a:custGeom>
            <a:avLst/>
            <a:gdLst/>
            <a:ahLst/>
            <a:cxnLst/>
            <a:rect l="l" t="t" r="r" b="b"/>
            <a:pathLst>
              <a:path w="982095" h="617492" extrusionOk="0">
                <a:moveTo>
                  <a:pt x="0" y="0"/>
                </a:moveTo>
                <a:lnTo>
                  <a:pt x="982095" y="0"/>
                </a:lnTo>
                <a:lnTo>
                  <a:pt x="982095" y="617492"/>
                </a:lnTo>
                <a:lnTo>
                  <a:pt x="0" y="617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29" name="Google Shape;129;p12"/>
          <p:cNvSpPr/>
          <p:nvPr/>
        </p:nvSpPr>
        <p:spPr>
          <a:xfrm>
            <a:off x="9918099" y="1453568"/>
            <a:ext cx="1309724" cy="823489"/>
          </a:xfrm>
          <a:custGeom>
            <a:avLst/>
            <a:gdLst/>
            <a:ahLst/>
            <a:cxnLst/>
            <a:rect l="l" t="t" r="r" b="b"/>
            <a:pathLst>
              <a:path w="1309724" h="823489" extrusionOk="0">
                <a:moveTo>
                  <a:pt x="0" y="0"/>
                </a:moveTo>
                <a:lnTo>
                  <a:pt x="1309724" y="0"/>
                </a:lnTo>
                <a:lnTo>
                  <a:pt x="1309724" y="823489"/>
                </a:lnTo>
                <a:lnTo>
                  <a:pt x="0" y="82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0" name="Google Shape;130;p12"/>
          <p:cNvSpPr/>
          <p:nvPr/>
        </p:nvSpPr>
        <p:spPr>
          <a:xfrm>
            <a:off x="3742998" y="556048"/>
            <a:ext cx="960387" cy="603843"/>
          </a:xfrm>
          <a:custGeom>
            <a:avLst/>
            <a:gdLst/>
            <a:ahLst/>
            <a:cxnLst/>
            <a:rect l="l" t="t" r="r" b="b"/>
            <a:pathLst>
              <a:path w="960387" h="603843" extrusionOk="0">
                <a:moveTo>
                  <a:pt x="0" y="0"/>
                </a:moveTo>
                <a:lnTo>
                  <a:pt x="960387" y="0"/>
                </a:lnTo>
                <a:lnTo>
                  <a:pt x="960387" y="603844"/>
                </a:lnTo>
                <a:lnTo>
                  <a:pt x="0" y="603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1" name="Google Shape;131;p12"/>
          <p:cNvSpPr/>
          <p:nvPr/>
        </p:nvSpPr>
        <p:spPr>
          <a:xfrm>
            <a:off x="911170" y="8323400"/>
            <a:ext cx="1166207" cy="2195213"/>
          </a:xfrm>
          <a:custGeom>
            <a:avLst/>
            <a:gdLst/>
            <a:ahLst/>
            <a:cxnLst/>
            <a:rect l="l" t="t" r="r" b="b"/>
            <a:pathLst>
              <a:path w="1166207" h="2195213" extrusionOk="0">
                <a:moveTo>
                  <a:pt x="0" y="0"/>
                </a:moveTo>
                <a:lnTo>
                  <a:pt x="1166207" y="0"/>
                </a:lnTo>
                <a:lnTo>
                  <a:pt x="1166207" y="2195213"/>
                </a:lnTo>
                <a:lnTo>
                  <a:pt x="0" y="2195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2" name="Google Shape;132;p12"/>
          <p:cNvSpPr/>
          <p:nvPr/>
        </p:nvSpPr>
        <p:spPr>
          <a:xfrm>
            <a:off x="2261490" y="7139557"/>
            <a:ext cx="1795123" cy="3379056"/>
          </a:xfrm>
          <a:custGeom>
            <a:avLst/>
            <a:gdLst/>
            <a:ahLst/>
            <a:cxnLst/>
            <a:rect l="l" t="t" r="r" b="b"/>
            <a:pathLst>
              <a:path w="1795123" h="3379056" extrusionOk="0">
                <a:moveTo>
                  <a:pt x="0" y="0"/>
                </a:moveTo>
                <a:lnTo>
                  <a:pt x="1795123" y="0"/>
                </a:lnTo>
                <a:lnTo>
                  <a:pt x="1795123" y="3379056"/>
                </a:lnTo>
                <a:lnTo>
                  <a:pt x="0" y="337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3" name="Google Shape;133;p12"/>
          <p:cNvSpPr/>
          <p:nvPr/>
        </p:nvSpPr>
        <p:spPr>
          <a:xfrm>
            <a:off x="10988450" y="418075"/>
            <a:ext cx="7552594" cy="9282316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135" name="Google Shape;135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2"/>
          <p:cNvSpPr txBox="1"/>
          <p:nvPr/>
        </p:nvSpPr>
        <p:spPr>
          <a:xfrm>
            <a:off x="1726607" y="2710407"/>
            <a:ext cx="8687001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 i="0" u="none" strike="noStrike" cap="none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SESIÓN 1  </a:t>
            </a:r>
            <a:endParaRPr dirty="0"/>
          </a:p>
        </p:txBody>
      </p:sp>
      <p:grpSp>
        <p:nvGrpSpPr>
          <p:cNvPr id="139" name="Google Shape;139;p12"/>
          <p:cNvGrpSpPr/>
          <p:nvPr/>
        </p:nvGrpSpPr>
        <p:grpSpPr>
          <a:xfrm>
            <a:off x="17259300" y="989161"/>
            <a:ext cx="341460" cy="341460"/>
            <a:chOff x="0" y="0"/>
            <a:chExt cx="812800" cy="8128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9824" y="681602"/>
            <a:ext cx="5890200" cy="8771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43" name="Google Shape;143;p12"/>
          <p:cNvSpPr/>
          <p:nvPr/>
        </p:nvSpPr>
        <p:spPr>
          <a:xfrm>
            <a:off x="5355842" y="6242770"/>
            <a:ext cx="6855752" cy="3873500"/>
          </a:xfrm>
          <a:custGeom>
            <a:avLst/>
            <a:gdLst/>
            <a:ahLst/>
            <a:cxnLst/>
            <a:rect l="l" t="t" r="r" b="b"/>
            <a:pathLst>
              <a:path w="6855752" h="3873500" extrusionOk="0">
                <a:moveTo>
                  <a:pt x="0" y="0"/>
                </a:moveTo>
                <a:lnTo>
                  <a:pt x="6855752" y="0"/>
                </a:lnTo>
                <a:lnTo>
                  <a:pt x="6855752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rot="-5400000">
            <a:off x="-6357765" y="3677059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9"/>
                </a:lnTo>
                <a:lnTo>
                  <a:pt x="0" y="272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" name="Google Shape;58;p10"/>
          <p:cNvSpPr/>
          <p:nvPr/>
        </p:nvSpPr>
        <p:spPr>
          <a:xfrm rot="5400000">
            <a:off x="12598524" y="3677059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9"/>
                </a:lnTo>
                <a:lnTo>
                  <a:pt x="0" y="272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9" name="Google Shape;59;p10"/>
          <p:cNvSpPr/>
          <p:nvPr/>
        </p:nvSpPr>
        <p:spPr>
          <a:xfrm>
            <a:off x="13142418" y="4020170"/>
            <a:ext cx="4635556" cy="6201413"/>
          </a:xfrm>
          <a:custGeom>
            <a:avLst/>
            <a:gdLst/>
            <a:ahLst/>
            <a:cxnLst/>
            <a:rect l="l" t="t" r="r" b="b"/>
            <a:pathLst>
              <a:path w="4635556" h="6201413" extrusionOk="0">
                <a:moveTo>
                  <a:pt x="0" y="0"/>
                </a:moveTo>
                <a:lnTo>
                  <a:pt x="4635556" y="0"/>
                </a:lnTo>
                <a:lnTo>
                  <a:pt x="4635556" y="6201412"/>
                </a:lnTo>
                <a:lnTo>
                  <a:pt x="0" y="6201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0" name="Google Shape;60;p10"/>
          <p:cNvSpPr txBox="1"/>
          <p:nvPr/>
        </p:nvSpPr>
        <p:spPr>
          <a:xfrm>
            <a:off x="1687984" y="901445"/>
            <a:ext cx="12549077" cy="734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 u="none" strike="noStrike" cap="none" dirty="0" err="1">
                <a:solidFill>
                  <a:schemeClr val="accent3">
                    <a:lumMod val="10000"/>
                  </a:schemeClr>
                </a:solidFill>
                <a:latin typeface="Caveat Brush"/>
                <a:ea typeface="Caveat Brush"/>
                <a:cs typeface="Caveat Brush"/>
                <a:sym typeface="Caveat Brush"/>
              </a:rPr>
              <a:t>Propósito</a:t>
            </a:r>
            <a:r>
              <a:rPr lang="en-US" sz="13800" b="0" i="0" u="none" strike="noStrike" cap="none" dirty="0">
                <a:solidFill>
                  <a:schemeClr val="accent3">
                    <a:lumMod val="10000"/>
                  </a:schemeClr>
                </a:solidFill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  <a:p>
            <a:pPr lvl="0" algn="just">
              <a:lnSpc>
                <a:spcPct val="120000"/>
              </a:lnSpc>
            </a:pPr>
            <a:r>
              <a:rPr lang="es-MX" sz="4800" dirty="0"/>
              <a:t>Comprendo qué es una línea del tiempo (</a:t>
            </a:r>
            <a:r>
              <a:rPr lang="es-MX" sz="4800" i="1" dirty="0"/>
              <a:t>timeline</a:t>
            </a:r>
            <a:r>
              <a:rPr lang="es-MX" sz="4800" dirty="0"/>
              <a:t>), para qué sirve y cuáles son sus partes principales: pasado (</a:t>
            </a:r>
            <a:r>
              <a:rPr lang="es-MX" sz="4800" i="1" dirty="0" err="1"/>
              <a:t>past</a:t>
            </a:r>
            <a:r>
              <a:rPr lang="es-MX" sz="4800" dirty="0"/>
              <a:t>), presente (</a:t>
            </a:r>
            <a:r>
              <a:rPr lang="es-MX" sz="4800" i="1" dirty="0" err="1"/>
              <a:t>present</a:t>
            </a:r>
            <a:r>
              <a:rPr lang="es-MX" sz="4800" dirty="0"/>
              <a:t>) y futuro (</a:t>
            </a:r>
            <a:r>
              <a:rPr lang="es-MX" sz="4800" i="1" dirty="0"/>
              <a:t>future</a:t>
            </a:r>
            <a:r>
              <a:rPr lang="es-MX" sz="4800" dirty="0"/>
              <a:t>), para ordenar y contar hechos importantes de la vida o la historia.</a:t>
            </a:r>
            <a:endParaRPr lang="en-US" sz="59500" dirty="0">
              <a:solidFill>
                <a:schemeClr val="accent3">
                  <a:lumMod val="10000"/>
                </a:schemeClr>
              </a:solidFill>
              <a:latin typeface="Caveat Brush"/>
              <a:sym typeface="Caveat Brush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62" name="Google Shape;62;p10"/>
          <p:cNvGrpSpPr/>
          <p:nvPr/>
        </p:nvGrpSpPr>
        <p:grpSpPr>
          <a:xfrm>
            <a:off x="396414" y="2069485"/>
            <a:ext cx="732983" cy="732983"/>
            <a:chOff x="0" y="0"/>
            <a:chExt cx="812800" cy="812800"/>
          </a:xfrm>
        </p:grpSpPr>
        <p:sp>
          <p:nvSpPr>
            <p:cNvPr id="63" name="Google Shape;63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CAE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4" name="Google Shape;64;p1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10"/>
          <p:cNvGrpSpPr/>
          <p:nvPr/>
        </p:nvGrpSpPr>
        <p:grpSpPr>
          <a:xfrm>
            <a:off x="15381689" y="473258"/>
            <a:ext cx="732983" cy="732983"/>
            <a:chOff x="0" y="0"/>
            <a:chExt cx="812800" cy="812800"/>
          </a:xfrm>
        </p:grpSpPr>
        <p:sp>
          <p:nvSpPr>
            <p:cNvPr id="66" name="Google Shape;66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CAE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" name="Google Shape;67;p1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10"/>
          <p:cNvGrpSpPr/>
          <p:nvPr/>
        </p:nvGrpSpPr>
        <p:grpSpPr>
          <a:xfrm>
            <a:off x="396427" y="5966934"/>
            <a:ext cx="341460" cy="341460"/>
            <a:chOff x="0" y="0"/>
            <a:chExt cx="812800" cy="812800"/>
          </a:xfrm>
        </p:grpSpPr>
        <p:sp>
          <p:nvSpPr>
            <p:cNvPr id="69" name="Google Shape;69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10"/>
          <p:cNvSpPr/>
          <p:nvPr/>
        </p:nvSpPr>
        <p:spPr>
          <a:xfrm>
            <a:off x="1028700" y="8520659"/>
            <a:ext cx="1574290" cy="2113141"/>
          </a:xfrm>
          <a:custGeom>
            <a:avLst/>
            <a:gdLst/>
            <a:ahLst/>
            <a:cxnLst/>
            <a:rect l="l" t="t" r="r" b="b"/>
            <a:pathLst>
              <a:path w="1574290" h="2113141" extrusionOk="0">
                <a:moveTo>
                  <a:pt x="0" y="0"/>
                </a:moveTo>
                <a:lnTo>
                  <a:pt x="1574290" y="0"/>
                </a:lnTo>
                <a:lnTo>
                  <a:pt x="1574290" y="2113141"/>
                </a:lnTo>
                <a:lnTo>
                  <a:pt x="0" y="211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7" name="Google Shape;77;p10"/>
          <p:cNvSpPr/>
          <p:nvPr/>
        </p:nvSpPr>
        <p:spPr>
          <a:xfrm>
            <a:off x="2654612" y="9215984"/>
            <a:ext cx="1009720" cy="1355329"/>
          </a:xfrm>
          <a:custGeom>
            <a:avLst/>
            <a:gdLst/>
            <a:ahLst/>
            <a:cxnLst/>
            <a:rect l="l" t="t" r="r" b="b"/>
            <a:pathLst>
              <a:path w="1009720" h="1355329" extrusionOk="0">
                <a:moveTo>
                  <a:pt x="0" y="0"/>
                </a:moveTo>
                <a:lnTo>
                  <a:pt x="1009720" y="0"/>
                </a:lnTo>
                <a:lnTo>
                  <a:pt x="1009720" y="1355329"/>
                </a:lnTo>
                <a:lnTo>
                  <a:pt x="0" y="1355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8" name="Google Shape;78;p10"/>
          <p:cNvGrpSpPr/>
          <p:nvPr/>
        </p:nvGrpSpPr>
        <p:grpSpPr>
          <a:xfrm>
            <a:off x="17740520" y="6607862"/>
            <a:ext cx="341460" cy="341460"/>
            <a:chOff x="0" y="0"/>
            <a:chExt cx="812800" cy="812800"/>
          </a:xfrm>
        </p:grpSpPr>
        <p:sp>
          <p:nvSpPr>
            <p:cNvPr id="79" name="Google Shape;79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0"/>
          <p:cNvSpPr/>
          <p:nvPr/>
        </p:nvSpPr>
        <p:spPr>
          <a:xfrm>
            <a:off x="12129137" y="8931671"/>
            <a:ext cx="1009720" cy="1355329"/>
          </a:xfrm>
          <a:custGeom>
            <a:avLst/>
            <a:gdLst/>
            <a:ahLst/>
            <a:cxnLst/>
            <a:rect l="l" t="t" r="r" b="b"/>
            <a:pathLst>
              <a:path w="1009720" h="1355329" extrusionOk="0">
                <a:moveTo>
                  <a:pt x="0" y="0"/>
                </a:moveTo>
                <a:lnTo>
                  <a:pt x="1009720" y="0"/>
                </a:lnTo>
                <a:lnTo>
                  <a:pt x="1009720" y="1355329"/>
                </a:lnTo>
                <a:lnTo>
                  <a:pt x="0" y="1355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56">
          <a:extLst>
            <a:ext uri="{FF2B5EF4-FFF2-40B4-BE49-F238E27FC236}">
              <a16:creationId xmlns:a16="http://schemas.microsoft.com/office/drawing/2014/main" id="{7A79CDD7-7CA0-82E2-9866-C3AC302DF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>
            <a:extLst>
              <a:ext uri="{FF2B5EF4-FFF2-40B4-BE49-F238E27FC236}">
                <a16:creationId xmlns:a16="http://schemas.microsoft.com/office/drawing/2014/main" id="{9FBE60BC-22DC-C030-FE98-BC1026DD7D5D}"/>
              </a:ext>
            </a:extLst>
          </p:cNvPr>
          <p:cNvSpPr/>
          <p:nvPr/>
        </p:nvSpPr>
        <p:spPr>
          <a:xfrm rot="-5400000">
            <a:off x="-6357765" y="3677059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9"/>
                </a:lnTo>
                <a:lnTo>
                  <a:pt x="0" y="272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" name="Google Shape;58;p10">
            <a:extLst>
              <a:ext uri="{FF2B5EF4-FFF2-40B4-BE49-F238E27FC236}">
                <a16:creationId xmlns:a16="http://schemas.microsoft.com/office/drawing/2014/main" id="{3E51E936-747B-5B65-C9EC-DBB7395B2C53}"/>
              </a:ext>
            </a:extLst>
          </p:cNvPr>
          <p:cNvSpPr/>
          <p:nvPr/>
        </p:nvSpPr>
        <p:spPr>
          <a:xfrm rot="5400000">
            <a:off x="12598524" y="3677059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9"/>
                </a:lnTo>
                <a:lnTo>
                  <a:pt x="0" y="272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62" name="Google Shape;62;p10">
            <a:extLst>
              <a:ext uri="{FF2B5EF4-FFF2-40B4-BE49-F238E27FC236}">
                <a16:creationId xmlns:a16="http://schemas.microsoft.com/office/drawing/2014/main" id="{49D3AB4F-92C9-A460-9B91-6C106D40FB9E}"/>
              </a:ext>
            </a:extLst>
          </p:cNvPr>
          <p:cNvGrpSpPr/>
          <p:nvPr/>
        </p:nvGrpSpPr>
        <p:grpSpPr>
          <a:xfrm>
            <a:off x="396414" y="2069485"/>
            <a:ext cx="732983" cy="732983"/>
            <a:chOff x="0" y="0"/>
            <a:chExt cx="812800" cy="812800"/>
          </a:xfrm>
        </p:grpSpPr>
        <p:sp>
          <p:nvSpPr>
            <p:cNvPr id="63" name="Google Shape;63;p10">
              <a:extLst>
                <a:ext uri="{FF2B5EF4-FFF2-40B4-BE49-F238E27FC236}">
                  <a16:creationId xmlns:a16="http://schemas.microsoft.com/office/drawing/2014/main" id="{BF765E0E-E6C7-87FB-6294-E5737F163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CAE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4" name="Google Shape;64;p10">
              <a:extLst>
                <a:ext uri="{FF2B5EF4-FFF2-40B4-BE49-F238E27FC236}">
                  <a16:creationId xmlns:a16="http://schemas.microsoft.com/office/drawing/2014/main" id="{8FB4AB50-E7B9-8874-72BD-E6357438D0F2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10">
            <a:extLst>
              <a:ext uri="{FF2B5EF4-FFF2-40B4-BE49-F238E27FC236}">
                <a16:creationId xmlns:a16="http://schemas.microsoft.com/office/drawing/2014/main" id="{988CD1A2-4847-3E1E-50EC-C7FEF2C6977B}"/>
              </a:ext>
            </a:extLst>
          </p:cNvPr>
          <p:cNvGrpSpPr/>
          <p:nvPr/>
        </p:nvGrpSpPr>
        <p:grpSpPr>
          <a:xfrm>
            <a:off x="15381689" y="473258"/>
            <a:ext cx="732983" cy="732983"/>
            <a:chOff x="0" y="0"/>
            <a:chExt cx="812800" cy="812800"/>
          </a:xfrm>
        </p:grpSpPr>
        <p:sp>
          <p:nvSpPr>
            <p:cNvPr id="66" name="Google Shape;66;p10">
              <a:extLst>
                <a:ext uri="{FF2B5EF4-FFF2-40B4-BE49-F238E27FC236}">
                  <a16:creationId xmlns:a16="http://schemas.microsoft.com/office/drawing/2014/main" id="{59FAEC2A-5DFC-0BAE-D8D4-8ADF0F0E79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CAE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" name="Google Shape;67;p10">
              <a:extLst>
                <a:ext uri="{FF2B5EF4-FFF2-40B4-BE49-F238E27FC236}">
                  <a16:creationId xmlns:a16="http://schemas.microsoft.com/office/drawing/2014/main" id="{29A29D70-DB98-0824-A20A-E804FBF5B0CB}"/>
                </a:ext>
              </a:extLst>
            </p:cNvPr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10">
            <a:extLst>
              <a:ext uri="{FF2B5EF4-FFF2-40B4-BE49-F238E27FC236}">
                <a16:creationId xmlns:a16="http://schemas.microsoft.com/office/drawing/2014/main" id="{FC9D4AE1-0EBC-1789-504B-A6256EE570C6}"/>
              </a:ext>
            </a:extLst>
          </p:cNvPr>
          <p:cNvGrpSpPr/>
          <p:nvPr/>
        </p:nvGrpSpPr>
        <p:grpSpPr>
          <a:xfrm>
            <a:off x="396427" y="5966934"/>
            <a:ext cx="341460" cy="341460"/>
            <a:chOff x="0" y="0"/>
            <a:chExt cx="812800" cy="812800"/>
          </a:xfrm>
        </p:grpSpPr>
        <p:sp>
          <p:nvSpPr>
            <p:cNvPr id="69" name="Google Shape;69;p10">
              <a:extLst>
                <a:ext uri="{FF2B5EF4-FFF2-40B4-BE49-F238E27FC236}">
                  <a16:creationId xmlns:a16="http://schemas.microsoft.com/office/drawing/2014/main" id="{3171CC93-A873-B6FD-7D93-D15C18C4ED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0">
              <a:extLst>
                <a:ext uri="{FF2B5EF4-FFF2-40B4-BE49-F238E27FC236}">
                  <a16:creationId xmlns:a16="http://schemas.microsoft.com/office/drawing/2014/main" id="{2B6BB555-750E-54DA-8955-E968939DFBC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10">
            <a:extLst>
              <a:ext uri="{FF2B5EF4-FFF2-40B4-BE49-F238E27FC236}">
                <a16:creationId xmlns:a16="http://schemas.microsoft.com/office/drawing/2014/main" id="{0F623013-1CB6-5C90-D993-499D06A6D1EA}"/>
              </a:ext>
            </a:extLst>
          </p:cNvPr>
          <p:cNvSpPr/>
          <p:nvPr/>
        </p:nvSpPr>
        <p:spPr>
          <a:xfrm>
            <a:off x="1028700" y="8520659"/>
            <a:ext cx="1574290" cy="2113141"/>
          </a:xfrm>
          <a:custGeom>
            <a:avLst/>
            <a:gdLst/>
            <a:ahLst/>
            <a:cxnLst/>
            <a:rect l="l" t="t" r="r" b="b"/>
            <a:pathLst>
              <a:path w="1574290" h="2113141" extrusionOk="0">
                <a:moveTo>
                  <a:pt x="0" y="0"/>
                </a:moveTo>
                <a:lnTo>
                  <a:pt x="1574290" y="0"/>
                </a:lnTo>
                <a:lnTo>
                  <a:pt x="1574290" y="2113141"/>
                </a:lnTo>
                <a:lnTo>
                  <a:pt x="0" y="211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7" name="Google Shape;77;p10">
            <a:extLst>
              <a:ext uri="{FF2B5EF4-FFF2-40B4-BE49-F238E27FC236}">
                <a16:creationId xmlns:a16="http://schemas.microsoft.com/office/drawing/2014/main" id="{9C82A883-705C-A9D8-E0A5-D6F80264D9A7}"/>
              </a:ext>
            </a:extLst>
          </p:cNvPr>
          <p:cNvSpPr/>
          <p:nvPr/>
        </p:nvSpPr>
        <p:spPr>
          <a:xfrm>
            <a:off x="2654612" y="9215984"/>
            <a:ext cx="1009720" cy="1355329"/>
          </a:xfrm>
          <a:custGeom>
            <a:avLst/>
            <a:gdLst/>
            <a:ahLst/>
            <a:cxnLst/>
            <a:rect l="l" t="t" r="r" b="b"/>
            <a:pathLst>
              <a:path w="1009720" h="1355329" extrusionOk="0">
                <a:moveTo>
                  <a:pt x="0" y="0"/>
                </a:moveTo>
                <a:lnTo>
                  <a:pt x="1009720" y="0"/>
                </a:lnTo>
                <a:lnTo>
                  <a:pt x="1009720" y="1355329"/>
                </a:lnTo>
                <a:lnTo>
                  <a:pt x="0" y="1355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8" name="Google Shape;78;p10">
            <a:extLst>
              <a:ext uri="{FF2B5EF4-FFF2-40B4-BE49-F238E27FC236}">
                <a16:creationId xmlns:a16="http://schemas.microsoft.com/office/drawing/2014/main" id="{3FFC571D-9579-8084-2F56-08E9D929864B}"/>
              </a:ext>
            </a:extLst>
          </p:cNvPr>
          <p:cNvGrpSpPr/>
          <p:nvPr/>
        </p:nvGrpSpPr>
        <p:grpSpPr>
          <a:xfrm>
            <a:off x="17740520" y="6607862"/>
            <a:ext cx="341460" cy="341460"/>
            <a:chOff x="0" y="0"/>
            <a:chExt cx="812800" cy="812800"/>
          </a:xfrm>
        </p:grpSpPr>
        <p:sp>
          <p:nvSpPr>
            <p:cNvPr id="79" name="Google Shape;79;p10">
              <a:extLst>
                <a:ext uri="{FF2B5EF4-FFF2-40B4-BE49-F238E27FC236}">
                  <a16:creationId xmlns:a16="http://schemas.microsoft.com/office/drawing/2014/main" id="{C287CBE7-C91F-D847-D83C-065E7D2143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0">
              <a:extLst>
                <a:ext uri="{FF2B5EF4-FFF2-40B4-BE49-F238E27FC236}">
                  <a16:creationId xmlns:a16="http://schemas.microsoft.com/office/drawing/2014/main" id="{E705DF84-49CE-1294-17AB-723E42121BF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0">
            <a:extLst>
              <a:ext uri="{FF2B5EF4-FFF2-40B4-BE49-F238E27FC236}">
                <a16:creationId xmlns:a16="http://schemas.microsoft.com/office/drawing/2014/main" id="{C0FE48C5-3E83-68B7-6F6A-F3EEA8DF5143}"/>
              </a:ext>
            </a:extLst>
          </p:cNvPr>
          <p:cNvSpPr/>
          <p:nvPr/>
        </p:nvSpPr>
        <p:spPr>
          <a:xfrm>
            <a:off x="12129137" y="8931671"/>
            <a:ext cx="1009720" cy="1355329"/>
          </a:xfrm>
          <a:custGeom>
            <a:avLst/>
            <a:gdLst/>
            <a:ahLst/>
            <a:cxnLst/>
            <a:rect l="l" t="t" r="r" b="b"/>
            <a:pathLst>
              <a:path w="1009720" h="1355329" extrusionOk="0">
                <a:moveTo>
                  <a:pt x="0" y="0"/>
                </a:moveTo>
                <a:lnTo>
                  <a:pt x="1009720" y="0"/>
                </a:lnTo>
                <a:lnTo>
                  <a:pt x="1009720" y="1355329"/>
                </a:lnTo>
                <a:lnTo>
                  <a:pt x="0" y="1355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1026" name="Picture 2" descr="Dibujos Animados Del Ayer Y Hoy Youtube - vrogue.co">
            <a:extLst>
              <a:ext uri="{FF2B5EF4-FFF2-40B4-BE49-F238E27FC236}">
                <a16:creationId xmlns:a16="http://schemas.microsoft.com/office/drawing/2014/main" id="{64C9B727-AE1D-B267-4062-330E7D09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5" y="1547685"/>
            <a:ext cx="10090857" cy="5676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yer - Hoy - Mañana Juegos online gratis para niños en el jardín de ...">
            <a:extLst>
              <a:ext uri="{FF2B5EF4-FFF2-40B4-BE49-F238E27FC236}">
                <a16:creationId xmlns:a16="http://schemas.microsoft.com/office/drawing/2014/main" id="{4A1E5DF0-45BD-1D0F-C382-45EFAF682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18920"/>
          <a:stretch>
            <a:fillRect/>
          </a:stretch>
        </p:blipFill>
        <p:spPr bwMode="auto">
          <a:xfrm>
            <a:off x="7120497" y="5414597"/>
            <a:ext cx="10017280" cy="491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9;p13">
            <a:extLst>
              <a:ext uri="{FF2B5EF4-FFF2-40B4-BE49-F238E27FC236}">
                <a16:creationId xmlns:a16="http://schemas.microsoft.com/office/drawing/2014/main" id="{BA6D1A81-0FDE-8753-A9C4-7D3B5BC473D5}"/>
              </a:ext>
            </a:extLst>
          </p:cNvPr>
          <p:cNvSpPr txBox="1"/>
          <p:nvPr/>
        </p:nvSpPr>
        <p:spPr>
          <a:xfrm>
            <a:off x="4017316" y="128090"/>
            <a:ext cx="9410700" cy="14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99" b="1" i="0" u="none" strike="noStrike" cap="none" dirty="0" err="1">
                <a:solidFill>
                  <a:srgbClr val="A84D9F"/>
                </a:solidFill>
                <a:latin typeface="Caveat Brush"/>
                <a:ea typeface="Caveat Brush"/>
                <a:cs typeface="Caveat Brush"/>
                <a:sym typeface="Caveat Brush"/>
              </a:rPr>
              <a:t>Activador</a:t>
            </a:r>
            <a:r>
              <a:rPr lang="en-US" sz="9499" b="1" i="0" u="none" strike="noStrike" cap="none" dirty="0">
                <a:solidFill>
                  <a:srgbClr val="A84D9F"/>
                </a:solidFill>
                <a:latin typeface="Caveat Brush"/>
                <a:ea typeface="Caveat Brush"/>
                <a:cs typeface="Caveat Brush"/>
                <a:sym typeface="Caveat Brush"/>
              </a:rPr>
              <a:t>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89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 rot="5400000">
            <a:off x="12598524" y="3545633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49" name="Google Shape;149;p13"/>
          <p:cNvSpPr txBox="1"/>
          <p:nvPr/>
        </p:nvSpPr>
        <p:spPr>
          <a:xfrm>
            <a:off x="4017316" y="128090"/>
            <a:ext cx="9410700" cy="14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99" b="1" i="0" u="none" strike="noStrike" cap="none" dirty="0" err="1">
                <a:solidFill>
                  <a:srgbClr val="A84D9F"/>
                </a:solidFill>
                <a:latin typeface="Caveat Brush"/>
                <a:ea typeface="Caveat Brush"/>
                <a:cs typeface="Caveat Brush"/>
                <a:sym typeface="Caveat Brush"/>
              </a:rPr>
              <a:t>Activador</a:t>
            </a:r>
            <a:r>
              <a:rPr lang="en-US" sz="9499" b="1" i="0" u="none" strike="noStrike" cap="none" dirty="0">
                <a:solidFill>
                  <a:srgbClr val="A84D9F"/>
                </a:solidFill>
                <a:latin typeface="Caveat Brush"/>
                <a:ea typeface="Caveat Brush"/>
                <a:cs typeface="Caveat Brush"/>
                <a:sym typeface="Caveat Brush"/>
              </a:rPr>
              <a:t>:</a:t>
            </a:r>
            <a:endParaRPr dirty="0"/>
          </a:p>
        </p:txBody>
      </p:sp>
      <p:grpSp>
        <p:nvGrpSpPr>
          <p:cNvPr id="151" name="Google Shape;151;p13"/>
          <p:cNvGrpSpPr/>
          <p:nvPr/>
        </p:nvGrpSpPr>
        <p:grpSpPr>
          <a:xfrm>
            <a:off x="662202" y="1028700"/>
            <a:ext cx="732996" cy="732996"/>
            <a:chOff x="0" y="0"/>
            <a:chExt cx="812800" cy="812800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8153752" y="2466975"/>
            <a:ext cx="732996" cy="732996"/>
            <a:chOff x="0" y="0"/>
            <a:chExt cx="812800" cy="812800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17197955" y="6659714"/>
            <a:ext cx="732996" cy="732996"/>
            <a:chOff x="0" y="0"/>
            <a:chExt cx="812800" cy="812800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16831457" y="324279"/>
            <a:ext cx="732996" cy="732996"/>
            <a:chOff x="0" y="0"/>
            <a:chExt cx="812800" cy="812800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857970" y="8618333"/>
            <a:ext cx="341460" cy="341460"/>
            <a:chOff x="0" y="0"/>
            <a:chExt cx="812800" cy="812800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3"/>
          <p:cNvSpPr/>
          <p:nvPr/>
        </p:nvSpPr>
        <p:spPr>
          <a:xfrm>
            <a:off x="15805306" y="7886645"/>
            <a:ext cx="1759148" cy="2743310"/>
          </a:xfrm>
          <a:custGeom>
            <a:avLst/>
            <a:gdLst/>
            <a:ahLst/>
            <a:cxnLst/>
            <a:rect l="l" t="t" r="r" b="b"/>
            <a:pathLst>
              <a:path w="1759148" h="2743310" extrusionOk="0">
                <a:moveTo>
                  <a:pt x="0" y="0"/>
                </a:moveTo>
                <a:lnTo>
                  <a:pt x="1759147" y="0"/>
                </a:lnTo>
                <a:lnTo>
                  <a:pt x="1759147" y="2743310"/>
                </a:lnTo>
                <a:lnTo>
                  <a:pt x="0" y="2743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68" name="Google Shape;168;p13"/>
          <p:cNvSpPr/>
          <p:nvPr/>
        </p:nvSpPr>
        <p:spPr>
          <a:xfrm>
            <a:off x="14279729" y="8618333"/>
            <a:ext cx="1336437" cy="1892301"/>
          </a:xfrm>
          <a:custGeom>
            <a:avLst/>
            <a:gdLst/>
            <a:ahLst/>
            <a:cxnLst/>
            <a:rect l="l" t="t" r="r" b="b"/>
            <a:pathLst>
              <a:path w="1336437" h="1892301" extrusionOk="0">
                <a:moveTo>
                  <a:pt x="0" y="0"/>
                </a:moveTo>
                <a:lnTo>
                  <a:pt x="1336437" y="0"/>
                </a:lnTo>
                <a:lnTo>
                  <a:pt x="1336437" y="1892301"/>
                </a:lnTo>
                <a:lnTo>
                  <a:pt x="0" y="18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" name="AutoShape 4" descr="Resultado de imagen de LA VIDA EN COMUNIDAD DIBUJO">
            <a:extLst>
              <a:ext uri="{FF2B5EF4-FFF2-40B4-BE49-F238E27FC236}">
                <a16:creationId xmlns:a16="http://schemas.microsoft.com/office/drawing/2014/main" id="{586AF2D6-143A-122F-96FC-AE502CB76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EA0C53-F0B5-4A63-6C40-B72FF317C821}"/>
              </a:ext>
            </a:extLst>
          </p:cNvPr>
          <p:cNvSpPr txBox="1"/>
          <p:nvPr/>
        </p:nvSpPr>
        <p:spPr>
          <a:xfrm>
            <a:off x="1749967" y="2045817"/>
            <a:ext cx="1427356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400" b="1" dirty="0" err="1">
                <a:solidFill>
                  <a:srgbClr val="FF0000"/>
                </a:solidFill>
              </a:rPr>
              <a:t>Yesterday</a:t>
            </a:r>
            <a:r>
              <a:rPr lang="es-CO" sz="4400" b="1" dirty="0">
                <a:solidFill>
                  <a:srgbClr val="FF0000"/>
                </a:solidFill>
              </a:rPr>
              <a:t>, </a:t>
            </a:r>
            <a:r>
              <a:rPr lang="es-CO" sz="4400" b="1" dirty="0" err="1">
                <a:solidFill>
                  <a:srgbClr val="FF0000"/>
                </a:solidFill>
              </a:rPr>
              <a:t>Today</a:t>
            </a:r>
            <a:r>
              <a:rPr lang="es-CO" sz="4400" b="1" dirty="0">
                <a:solidFill>
                  <a:srgbClr val="FF0000"/>
                </a:solidFill>
              </a:rPr>
              <a:t> and </a:t>
            </a:r>
            <a:r>
              <a:rPr lang="es-CO" sz="4400" b="1" dirty="0" err="1">
                <a:solidFill>
                  <a:srgbClr val="FF0000"/>
                </a:solidFill>
              </a:rPr>
              <a:t>Tomorrow</a:t>
            </a:r>
            <a:r>
              <a:rPr lang="es-CO" sz="4400" b="1" dirty="0">
                <a:solidFill>
                  <a:srgbClr val="FF0000"/>
                </a:solidFill>
              </a:rPr>
              <a:t>”:</a:t>
            </a:r>
          </a:p>
          <a:p>
            <a:r>
              <a:rPr lang="es-CO" sz="4400" dirty="0"/>
              <a:t>La docente hace preguntas en voz alta con apoyo de imágenes:</a:t>
            </a:r>
          </a:p>
          <a:p>
            <a:r>
              <a:rPr lang="es-CO" sz="4400" dirty="0" err="1"/>
              <a:t>What</a:t>
            </a:r>
            <a:r>
              <a:rPr lang="es-CO" sz="4400" dirty="0"/>
              <a:t> </a:t>
            </a:r>
            <a:r>
              <a:rPr lang="es-CO" sz="4400" dirty="0" err="1"/>
              <a:t>did</a:t>
            </a:r>
            <a:r>
              <a:rPr lang="es-CO" sz="4400" dirty="0"/>
              <a:t> </a:t>
            </a:r>
            <a:r>
              <a:rPr lang="es-CO" sz="4400" dirty="0" err="1"/>
              <a:t>you</a:t>
            </a:r>
            <a:r>
              <a:rPr lang="es-CO" sz="4400" dirty="0"/>
              <a:t> do </a:t>
            </a:r>
            <a:r>
              <a:rPr lang="es-CO" sz="4400" b="1" dirty="0" err="1"/>
              <a:t>yesterday</a:t>
            </a:r>
            <a:r>
              <a:rPr lang="es-CO" sz="4400" dirty="0"/>
              <a:t>? (¿Qué hiciste ayer?)</a:t>
            </a:r>
          </a:p>
          <a:p>
            <a:r>
              <a:rPr lang="es-CO" sz="4400" dirty="0" err="1"/>
              <a:t>What</a:t>
            </a:r>
            <a:r>
              <a:rPr lang="es-CO" sz="4400" dirty="0"/>
              <a:t> are </a:t>
            </a:r>
            <a:r>
              <a:rPr lang="es-CO" sz="4400" dirty="0" err="1"/>
              <a:t>you</a:t>
            </a:r>
            <a:r>
              <a:rPr lang="es-CO" sz="4400" dirty="0"/>
              <a:t> </a:t>
            </a:r>
            <a:r>
              <a:rPr lang="es-CO" sz="4400" dirty="0" err="1"/>
              <a:t>doing</a:t>
            </a:r>
            <a:r>
              <a:rPr lang="es-CO" sz="4400" dirty="0"/>
              <a:t> </a:t>
            </a:r>
            <a:r>
              <a:rPr lang="es-CO" sz="4400" b="1" dirty="0" err="1"/>
              <a:t>today</a:t>
            </a:r>
            <a:r>
              <a:rPr lang="es-CO" sz="4400" dirty="0"/>
              <a:t>? (¿Qué estás haciendo hoy?)</a:t>
            </a:r>
          </a:p>
          <a:p>
            <a:r>
              <a:rPr lang="es-CO" sz="4400" dirty="0" err="1"/>
              <a:t>What</a:t>
            </a:r>
            <a:r>
              <a:rPr lang="es-CO" sz="4400" dirty="0"/>
              <a:t> </a:t>
            </a:r>
            <a:r>
              <a:rPr lang="es-CO" sz="4400" dirty="0" err="1"/>
              <a:t>will</a:t>
            </a:r>
            <a:r>
              <a:rPr lang="es-CO" sz="4400" dirty="0"/>
              <a:t> </a:t>
            </a:r>
            <a:r>
              <a:rPr lang="es-CO" sz="4400" dirty="0" err="1"/>
              <a:t>you</a:t>
            </a:r>
            <a:r>
              <a:rPr lang="es-CO" sz="4400" dirty="0"/>
              <a:t> do </a:t>
            </a:r>
            <a:r>
              <a:rPr lang="es-CO" sz="4400" b="1" dirty="0" err="1"/>
              <a:t>tomorrow</a:t>
            </a:r>
            <a:r>
              <a:rPr lang="es-CO" sz="4400" dirty="0"/>
              <a:t>? (¿Qué harás mañana?)</a:t>
            </a:r>
          </a:p>
          <a:p>
            <a:endParaRPr lang="es-CO" sz="4400" dirty="0"/>
          </a:p>
          <a:p>
            <a:r>
              <a:rPr lang="es-CO" sz="4400" dirty="0"/>
              <a:t>Cada niño responde con gestos, mímicas o frases cortas en español. Luego se repiten las palabras clave en inglés:</a:t>
            </a:r>
          </a:p>
          <a:p>
            <a:r>
              <a:rPr lang="es-CO" sz="4400" b="1" dirty="0" err="1">
                <a:solidFill>
                  <a:srgbClr val="FF0000"/>
                </a:solidFill>
              </a:rPr>
              <a:t>Yesterday</a:t>
            </a:r>
            <a:r>
              <a:rPr lang="es-CO" sz="4400" b="1" dirty="0">
                <a:solidFill>
                  <a:srgbClr val="FF0000"/>
                </a:solidFill>
              </a:rPr>
              <a:t> – </a:t>
            </a:r>
            <a:r>
              <a:rPr lang="es-CO" sz="4400" b="1" dirty="0" err="1">
                <a:solidFill>
                  <a:srgbClr val="FF0000"/>
                </a:solidFill>
              </a:rPr>
              <a:t>Today</a:t>
            </a:r>
            <a:r>
              <a:rPr lang="es-CO" sz="4400" b="1" dirty="0">
                <a:solidFill>
                  <a:srgbClr val="FF0000"/>
                </a:solidFill>
              </a:rPr>
              <a:t> – </a:t>
            </a:r>
            <a:r>
              <a:rPr lang="es-CO" sz="4400" b="1" dirty="0" err="1">
                <a:solidFill>
                  <a:srgbClr val="FF0000"/>
                </a:solidFill>
              </a:rPr>
              <a:t>Tomorrow</a:t>
            </a:r>
            <a:endParaRPr lang="es-CO" sz="4400" dirty="0">
              <a:solidFill>
                <a:srgbClr val="FF0000"/>
              </a:solidFill>
            </a:endParaRPr>
          </a:p>
          <a:p>
            <a:r>
              <a:rPr lang="es-CO" sz="4400" b="1" dirty="0" err="1">
                <a:solidFill>
                  <a:srgbClr val="FF0000"/>
                </a:solidFill>
              </a:rPr>
              <a:t>Past</a:t>
            </a:r>
            <a:r>
              <a:rPr lang="es-CO" sz="4400" b="1" dirty="0">
                <a:solidFill>
                  <a:srgbClr val="FF0000"/>
                </a:solidFill>
              </a:rPr>
              <a:t> – </a:t>
            </a:r>
            <a:r>
              <a:rPr lang="es-CO" sz="4400" b="1" dirty="0" err="1">
                <a:solidFill>
                  <a:srgbClr val="FF0000"/>
                </a:solidFill>
              </a:rPr>
              <a:t>Present</a:t>
            </a:r>
            <a:r>
              <a:rPr lang="es-CO" sz="4400" b="1" dirty="0">
                <a:solidFill>
                  <a:srgbClr val="FF0000"/>
                </a:solidFill>
              </a:rPr>
              <a:t> – Future</a:t>
            </a:r>
            <a:endParaRPr lang="es-CO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 rot="5400000">
            <a:off x="12811303" y="3539482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5" name="Google Shape;215;p15"/>
          <p:cNvSpPr/>
          <p:nvPr/>
        </p:nvSpPr>
        <p:spPr>
          <a:xfrm>
            <a:off x="662202" y="511170"/>
            <a:ext cx="6369427" cy="9480126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solidFill>
            <a:srgbClr val="8FD4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929781" y="909429"/>
            <a:ext cx="5833679" cy="8684478"/>
          </a:xfrm>
          <a:custGeom>
            <a:avLst/>
            <a:gdLst/>
            <a:ahLst/>
            <a:cxnLst/>
            <a:rect l="l" t="t" r="r" b="b"/>
            <a:pathLst>
              <a:path w="472554" h="703339" extrusionOk="0">
                <a:moveTo>
                  <a:pt x="157603" y="19070"/>
                </a:moveTo>
                <a:cubicBezTo>
                  <a:pt x="181751" y="7556"/>
                  <a:pt x="209372" y="0"/>
                  <a:pt x="236404" y="0"/>
                </a:cubicBezTo>
                <a:cubicBezTo>
                  <a:pt x="263437" y="0"/>
                  <a:pt x="289449" y="6476"/>
                  <a:pt x="313420" y="17990"/>
                </a:cubicBezTo>
                <a:cubicBezTo>
                  <a:pt x="313931" y="18350"/>
                  <a:pt x="314441" y="18350"/>
                  <a:pt x="314951" y="18710"/>
                </a:cubicBezTo>
                <a:cubicBezTo>
                  <a:pt x="404973" y="64765"/>
                  <a:pt x="471279" y="186379"/>
                  <a:pt x="472554" y="326071"/>
                </a:cubicBezTo>
                <a:lnTo>
                  <a:pt x="472554" y="703339"/>
                </a:lnTo>
                <a:lnTo>
                  <a:pt x="0" y="703339"/>
                </a:lnTo>
                <a:lnTo>
                  <a:pt x="0" y="326351"/>
                </a:lnTo>
                <a:cubicBezTo>
                  <a:pt x="1275" y="185660"/>
                  <a:pt x="66560" y="64045"/>
                  <a:pt x="157603" y="190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484" b="-48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5"/>
          <p:cNvGrpSpPr/>
          <p:nvPr/>
        </p:nvGrpSpPr>
        <p:grpSpPr>
          <a:xfrm>
            <a:off x="6748865" y="310421"/>
            <a:ext cx="732996" cy="732996"/>
            <a:chOff x="0" y="0"/>
            <a:chExt cx="812800" cy="812800"/>
          </a:xfrm>
        </p:grpSpPr>
        <p:sp>
          <p:nvSpPr>
            <p:cNvPr id="219" name="Google Shape;219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5"/>
          <p:cNvGrpSpPr/>
          <p:nvPr/>
        </p:nvGrpSpPr>
        <p:grpSpPr>
          <a:xfrm>
            <a:off x="2196637" y="1043417"/>
            <a:ext cx="732996" cy="732996"/>
            <a:chOff x="0" y="0"/>
            <a:chExt cx="812800" cy="812800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16892802" y="9258300"/>
            <a:ext cx="732996" cy="732996"/>
            <a:chOff x="0" y="0"/>
            <a:chExt cx="812800" cy="812800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5"/>
          <p:cNvGrpSpPr/>
          <p:nvPr/>
        </p:nvGrpSpPr>
        <p:grpSpPr>
          <a:xfrm>
            <a:off x="295476" y="6072040"/>
            <a:ext cx="341460" cy="341460"/>
            <a:chOff x="0" y="0"/>
            <a:chExt cx="812800" cy="812800"/>
          </a:xfrm>
        </p:grpSpPr>
        <p:sp>
          <p:nvSpPr>
            <p:cNvPr id="232" name="Google Shape;232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17088570" y="340440"/>
            <a:ext cx="341460" cy="341460"/>
            <a:chOff x="0" y="0"/>
            <a:chExt cx="812800" cy="812800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2911562-75E1-BDA1-3B90-468D0C7A0394}"/>
              </a:ext>
            </a:extLst>
          </p:cNvPr>
          <p:cNvSpPr txBox="1"/>
          <p:nvPr/>
        </p:nvSpPr>
        <p:spPr>
          <a:xfrm>
            <a:off x="7219239" y="810747"/>
            <a:ext cx="10123796" cy="941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DESARROLLO:</a:t>
            </a:r>
            <a:endParaRPr lang="es-MX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s-MX" sz="4000" dirty="0"/>
              <a:t>La docente inicia explicando que una línea del tiempo o </a:t>
            </a:r>
            <a:r>
              <a:rPr lang="es-MX" sz="4000" i="1" dirty="0"/>
              <a:t>timeline</a:t>
            </a:r>
            <a:r>
              <a:rPr lang="es-MX" sz="4000" dirty="0"/>
              <a:t> es una forma de organizar hechos importantes en orden. Nos ayuda a ver lo que pasó antes (</a:t>
            </a:r>
            <a:r>
              <a:rPr lang="es-MX" sz="4000" b="1" dirty="0" err="1"/>
              <a:t>past</a:t>
            </a:r>
            <a:r>
              <a:rPr lang="es-MX" sz="4000" dirty="0"/>
              <a:t>), lo que está pasando ahora (</a:t>
            </a:r>
            <a:r>
              <a:rPr lang="es-MX" sz="4000" b="1" dirty="0" err="1"/>
              <a:t>present</a:t>
            </a:r>
            <a:r>
              <a:rPr lang="es-MX" sz="4000" dirty="0"/>
              <a:t>) y lo que pasará después (</a:t>
            </a:r>
            <a:r>
              <a:rPr lang="es-MX" sz="4000" b="1" dirty="0"/>
              <a:t>future</a:t>
            </a:r>
            <a:r>
              <a:rPr lang="es-MX" sz="4000" dirty="0"/>
              <a:t>).”</a:t>
            </a:r>
          </a:p>
          <a:p>
            <a:pPr algn="just"/>
            <a:endParaRPr lang="es-MX" sz="4000" b="1" dirty="0"/>
          </a:p>
          <a:p>
            <a:pPr algn="just"/>
            <a:r>
              <a:rPr lang="es-MX" sz="4000" b="1" dirty="0" err="1">
                <a:solidFill>
                  <a:srgbClr val="FF0000"/>
                </a:solidFill>
              </a:rPr>
              <a:t>Past</a:t>
            </a:r>
            <a:r>
              <a:rPr lang="es-MX" sz="4000" b="1" dirty="0">
                <a:solidFill>
                  <a:srgbClr val="FF0000"/>
                </a:solidFill>
              </a:rPr>
              <a:t> – </a:t>
            </a:r>
            <a:r>
              <a:rPr lang="es-MX" sz="4000" b="1" dirty="0" err="1">
                <a:solidFill>
                  <a:srgbClr val="FF0000"/>
                </a:solidFill>
              </a:rPr>
              <a:t>Present</a:t>
            </a:r>
            <a:r>
              <a:rPr lang="es-MX" sz="4000" b="1" dirty="0">
                <a:solidFill>
                  <a:srgbClr val="FF0000"/>
                </a:solidFill>
              </a:rPr>
              <a:t> – Future</a:t>
            </a:r>
          </a:p>
          <a:p>
            <a:pPr algn="just"/>
            <a:endParaRPr lang="es-MX" sz="4000" dirty="0">
              <a:solidFill>
                <a:srgbClr val="FF0000"/>
              </a:solidFill>
            </a:endParaRPr>
          </a:p>
          <a:p>
            <a:pPr algn="just"/>
            <a:r>
              <a:rPr lang="es-MX" sz="4000" dirty="0"/>
              <a:t>Ejemplos:</a:t>
            </a:r>
          </a:p>
          <a:p>
            <a:pPr algn="just"/>
            <a:r>
              <a:rPr lang="es-MX" sz="4000" dirty="0" err="1">
                <a:solidFill>
                  <a:srgbClr val="FF0000"/>
                </a:solidFill>
              </a:rPr>
              <a:t>Past</a:t>
            </a:r>
            <a:r>
              <a:rPr lang="es-MX" sz="4000" dirty="0">
                <a:solidFill>
                  <a:srgbClr val="FF0000"/>
                </a:solidFill>
              </a:rPr>
              <a:t>: I </a:t>
            </a:r>
            <a:r>
              <a:rPr lang="es-MX" sz="4000" dirty="0" err="1">
                <a:solidFill>
                  <a:srgbClr val="FF0000"/>
                </a:solidFill>
              </a:rPr>
              <a:t>was</a:t>
            </a:r>
            <a:r>
              <a:rPr lang="es-MX" sz="4000" dirty="0">
                <a:solidFill>
                  <a:srgbClr val="FF0000"/>
                </a:solidFill>
              </a:rPr>
              <a:t> a baby.</a:t>
            </a:r>
          </a:p>
          <a:p>
            <a:pPr algn="just"/>
            <a:r>
              <a:rPr lang="es-MX" sz="4000" dirty="0" err="1">
                <a:solidFill>
                  <a:srgbClr val="FF0000"/>
                </a:solidFill>
              </a:rPr>
              <a:t>Present</a:t>
            </a:r>
            <a:r>
              <a:rPr lang="es-MX" sz="4000" dirty="0">
                <a:solidFill>
                  <a:srgbClr val="FF0000"/>
                </a:solidFill>
              </a:rPr>
              <a:t>: I am a </a:t>
            </a:r>
            <a:r>
              <a:rPr lang="es-MX" sz="4000" dirty="0" err="1">
                <a:solidFill>
                  <a:srgbClr val="FF0000"/>
                </a:solidFill>
              </a:rPr>
              <a:t>student</a:t>
            </a:r>
            <a:r>
              <a:rPr lang="es-MX" sz="40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s-MX" sz="4000" dirty="0">
                <a:solidFill>
                  <a:srgbClr val="FF0000"/>
                </a:solidFill>
              </a:rPr>
              <a:t>Future: I </a:t>
            </a:r>
            <a:r>
              <a:rPr lang="es-MX" sz="4000" dirty="0" err="1">
                <a:solidFill>
                  <a:srgbClr val="FF0000"/>
                </a:solidFill>
              </a:rPr>
              <a:t>will</a:t>
            </a:r>
            <a:r>
              <a:rPr lang="es-MX" sz="4000" dirty="0">
                <a:solidFill>
                  <a:srgbClr val="FF0000"/>
                </a:solidFill>
              </a:rPr>
              <a:t> be a </a:t>
            </a:r>
            <a:r>
              <a:rPr lang="es-MX" sz="4000" dirty="0" err="1">
                <a:solidFill>
                  <a:srgbClr val="FF0000"/>
                </a:solidFill>
              </a:rPr>
              <a:t>teacher</a:t>
            </a:r>
            <a:r>
              <a:rPr lang="es-MX" sz="40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s-MX" sz="5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ia de McDonald's: Su evolución en una línea de tiempo">
            <a:extLst>
              <a:ext uri="{FF2B5EF4-FFF2-40B4-BE49-F238E27FC236}">
                <a16:creationId xmlns:a16="http://schemas.microsoft.com/office/drawing/2014/main" id="{DEFC9181-3428-525A-C454-ED8C5C8B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22111"/>
            <a:ext cx="16637000" cy="9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9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ínea del tiempo para niños en preescolar - Edukar">
            <a:extLst>
              <a:ext uri="{FF2B5EF4-FFF2-40B4-BE49-F238E27FC236}">
                <a16:creationId xmlns:a16="http://schemas.microsoft.com/office/drawing/2014/main" id="{1E10D25C-6EAA-D0AB-F11F-BBADB3B8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1506"/>
            <a:ext cx="16078200" cy="90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3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C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 rot="-5400000">
            <a:off x="-6357765" y="3780656"/>
            <a:ext cx="12047241" cy="2725688"/>
          </a:xfrm>
          <a:custGeom>
            <a:avLst/>
            <a:gdLst/>
            <a:ahLst/>
            <a:cxnLst/>
            <a:rect l="l" t="t" r="r" b="b"/>
            <a:pathLst>
              <a:path w="12047241" h="2725688" extrusionOk="0">
                <a:moveTo>
                  <a:pt x="0" y="0"/>
                </a:moveTo>
                <a:lnTo>
                  <a:pt x="12047241" y="0"/>
                </a:lnTo>
                <a:lnTo>
                  <a:pt x="12047241" y="2725688"/>
                </a:lnTo>
                <a:lnTo>
                  <a:pt x="0" y="272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8" name="Google Shape;178;p14"/>
          <p:cNvSpPr/>
          <p:nvPr/>
        </p:nvSpPr>
        <p:spPr>
          <a:xfrm>
            <a:off x="1127619" y="372354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2"/>
                </a:lnTo>
                <a:lnTo>
                  <a:pt x="0" y="579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9" name="Google Shape;179;p14"/>
          <p:cNvSpPr/>
          <p:nvPr/>
        </p:nvSpPr>
        <p:spPr>
          <a:xfrm>
            <a:off x="882351" y="9593128"/>
            <a:ext cx="579692" cy="579692"/>
          </a:xfrm>
          <a:custGeom>
            <a:avLst/>
            <a:gdLst/>
            <a:ahLst/>
            <a:cxnLst/>
            <a:rect l="l" t="t" r="r" b="b"/>
            <a:pathLst>
              <a:path w="579692" h="579692" extrusionOk="0">
                <a:moveTo>
                  <a:pt x="0" y="0"/>
                </a:moveTo>
                <a:lnTo>
                  <a:pt x="579692" y="0"/>
                </a:lnTo>
                <a:lnTo>
                  <a:pt x="579692" y="579691"/>
                </a:lnTo>
                <a:lnTo>
                  <a:pt x="0" y="579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80" name="Google Shape;180;p14"/>
          <p:cNvSpPr/>
          <p:nvPr/>
        </p:nvSpPr>
        <p:spPr>
          <a:xfrm flipH="1">
            <a:off x="408693" y="4168379"/>
            <a:ext cx="4981449" cy="4997262"/>
          </a:xfrm>
          <a:custGeom>
            <a:avLst/>
            <a:gdLst/>
            <a:ahLst/>
            <a:cxnLst/>
            <a:rect l="l" t="t" r="r" b="b"/>
            <a:pathLst>
              <a:path w="4981449" h="4997262" extrusionOk="0">
                <a:moveTo>
                  <a:pt x="4981448" y="0"/>
                </a:moveTo>
                <a:lnTo>
                  <a:pt x="0" y="0"/>
                </a:lnTo>
                <a:lnTo>
                  <a:pt x="0" y="4997262"/>
                </a:lnTo>
                <a:lnTo>
                  <a:pt x="4981448" y="4997262"/>
                </a:lnTo>
                <a:lnTo>
                  <a:pt x="49814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96699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408693" y="2752238"/>
            <a:ext cx="732996" cy="732996"/>
            <a:chOff x="0" y="0"/>
            <a:chExt cx="812800" cy="81280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0F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11535806" y="662202"/>
            <a:ext cx="732996" cy="732996"/>
            <a:chOff x="0" y="0"/>
            <a:chExt cx="812800" cy="812800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4"/>
          <p:cNvGrpSpPr/>
          <p:nvPr/>
        </p:nvGrpSpPr>
        <p:grpSpPr>
          <a:xfrm>
            <a:off x="16315977" y="6154253"/>
            <a:ext cx="732983" cy="732983"/>
            <a:chOff x="0" y="0"/>
            <a:chExt cx="812800" cy="812800"/>
          </a:xfrm>
        </p:grpSpPr>
        <p:sp>
          <p:nvSpPr>
            <p:cNvPr id="193" name="Google Shape;193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C0F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4"/>
          <p:cNvGrpSpPr/>
          <p:nvPr/>
        </p:nvGrpSpPr>
        <p:grpSpPr>
          <a:xfrm>
            <a:off x="1028700" y="7878670"/>
            <a:ext cx="732996" cy="732996"/>
            <a:chOff x="0" y="0"/>
            <a:chExt cx="812800" cy="812800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A8D6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7" name="Google Shape;197;p1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4"/>
          <p:cNvSpPr/>
          <p:nvPr/>
        </p:nvSpPr>
        <p:spPr>
          <a:xfrm>
            <a:off x="2377834" y="9258300"/>
            <a:ext cx="651772" cy="1190451"/>
          </a:xfrm>
          <a:custGeom>
            <a:avLst/>
            <a:gdLst/>
            <a:ahLst/>
            <a:cxnLst/>
            <a:rect l="l" t="t" r="r" b="b"/>
            <a:pathLst>
              <a:path w="651772" h="1190451" extrusionOk="0">
                <a:moveTo>
                  <a:pt x="0" y="0"/>
                </a:moveTo>
                <a:lnTo>
                  <a:pt x="651772" y="0"/>
                </a:lnTo>
                <a:lnTo>
                  <a:pt x="651772" y="1190451"/>
                </a:lnTo>
                <a:lnTo>
                  <a:pt x="0" y="1190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99" name="Google Shape;199;p14"/>
          <p:cNvSpPr/>
          <p:nvPr/>
        </p:nvSpPr>
        <p:spPr>
          <a:xfrm>
            <a:off x="3277256" y="8559493"/>
            <a:ext cx="1336437" cy="1892301"/>
          </a:xfrm>
          <a:custGeom>
            <a:avLst/>
            <a:gdLst/>
            <a:ahLst/>
            <a:cxnLst/>
            <a:rect l="l" t="t" r="r" b="b"/>
            <a:pathLst>
              <a:path w="1336437" h="1892301" extrusionOk="0">
                <a:moveTo>
                  <a:pt x="0" y="0"/>
                </a:moveTo>
                <a:lnTo>
                  <a:pt x="1336437" y="0"/>
                </a:lnTo>
                <a:lnTo>
                  <a:pt x="1336437" y="1892301"/>
                </a:lnTo>
                <a:lnTo>
                  <a:pt x="0" y="18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B8699-DB61-0D8B-4097-A7928A38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87" y="250896"/>
            <a:ext cx="9924990" cy="96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Conversatorio guiado:</a:t>
            </a:r>
            <a:endParaRPr kumimoji="0" lang="es-CO" altLang="es-CO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es una línea del tiempo?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¿Para qué sirve?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cosas pondrías en tu propia línea del tiempo?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Juego “Organiza mi historia”:</a:t>
            </a:r>
            <a:endParaRPr kumimoji="0" lang="es-CO" altLang="es-CO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</a:t>
            </a:r>
            <a:r>
              <a:rPr lang="es-CO" altLang="es-CO" sz="3600" dirty="0">
                <a:solidFill>
                  <a:srgbClr val="000000"/>
                </a:solidFill>
                <a:latin typeface="Roboto" panose="02000000000000000000" pitchFamily="2" charset="0"/>
              </a:rPr>
              <a:t>muestra</a:t>
            </a: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3 imágenes de sí misma cuando era: bebé, niña en jardín, niña en primaria.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Ella las ordena en secuencia y con los niños dicen en voz alta:</a:t>
            </a:r>
            <a:endParaRPr kumimoji="0" lang="es-CO" altLang="es-CO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First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I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was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 baby –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Then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I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went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kindergarten –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Now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I am in </a:t>
            </a:r>
            <a:r>
              <a:rPr kumimoji="0" lang="es-CO" altLang="es-CO" sz="3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second</a:t>
            </a:r>
            <a:r>
              <a:rPr kumimoji="0" lang="es-CO" altLang="es-CO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grade</a:t>
            </a:r>
            <a:endParaRPr kumimoji="0" lang="es-CO" altLang="es-CO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guía la repetición y resalta el orden temporal.</a:t>
            </a:r>
            <a:endParaRPr kumimoji="0" lang="es-CO" altLang="es-CO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831</Words>
  <Application>Microsoft Office PowerPoint</Application>
  <PresentationFormat>Personalizado</PresentationFormat>
  <Paragraphs>98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Roboto</vt:lpstr>
      <vt:lpstr>Arial</vt:lpstr>
      <vt:lpstr>Aptos Display</vt:lpstr>
      <vt:lpstr>Calibri</vt:lpstr>
      <vt:lpstr>Aptos</vt:lpstr>
      <vt:lpstr>Caveat Brush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5</cp:revision>
  <dcterms:modified xsi:type="dcterms:W3CDTF">2025-07-16T17:48:05Z</dcterms:modified>
</cp:coreProperties>
</file>