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82" r:id="rId3"/>
    <p:sldId id="289" r:id="rId4"/>
    <p:sldId id="281" r:id="rId5"/>
    <p:sldId id="283" r:id="rId6"/>
    <p:sldId id="284" r:id="rId7"/>
    <p:sldId id="301" r:id="rId8"/>
    <p:sldId id="285" r:id="rId9"/>
    <p:sldId id="303" r:id="rId10"/>
    <p:sldId id="280" r:id="rId11"/>
    <p:sldId id="288" r:id="rId12"/>
    <p:sldId id="304" r:id="rId13"/>
    <p:sldId id="305" r:id="rId14"/>
    <p:sldId id="286" r:id="rId15"/>
    <p:sldId id="306" r:id="rId16"/>
    <p:sldId id="300" r:id="rId17"/>
    <p:sldId id="287" r:id="rId18"/>
    <p:sldId id="290" r:id="rId19"/>
    <p:sldId id="291" r:id="rId20"/>
    <p:sldId id="292" r:id="rId21"/>
    <p:sldId id="293" r:id="rId22"/>
    <p:sldId id="294" r:id="rId23"/>
    <p:sldId id="297" r:id="rId24"/>
    <p:sldId id="298" r:id="rId25"/>
    <p:sldId id="299" r:id="rId26"/>
    <p:sldId id="296" r:id="rId27"/>
    <p:sldId id="263" r:id="rId28"/>
    <p:sldId id="262" r:id="rId2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94" autoAdjust="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18/07/2025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18/07/2025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18/07/2025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18/07/2025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18/07/2025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18/07/2025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18/07/2025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ermanosmaristas-my.sharepoint.com/:w:/g/personal/dmguarnizoa_fmsnor_org/EZ4_rHfnCtlMgmZ6WSVxSJUBn4q9uZWfurJzKn6Ivup9CA?e=qFd8HL" TargetMode="External"/><Relationship Id="rId2" Type="http://schemas.openxmlformats.org/officeDocument/2006/relationships/hyperlink" Target="https://hermanosmaristas-my.sharepoint.com/:w:/g/personal/dmguarnizoa_fmsnor_org/Effb5-C4ddNDnAtuWxs-KWkBOynf4N2JZhLg0AqrGQjf-w?e=APlRNz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ermanosmaristas-my.sharepoint.com/:w:/g/personal/dmguarnizoa_fmsnor_org/EQMIzUZc_ZFCmopc11-btOMBxTvILh-0ZjaupK9GfkDAOw?e=PCxP4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es/resource/2817419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DDE03CA1-6503-1A90-5127-24FEB80F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48" y="1293040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752728" y="4123262"/>
            <a:ext cx="1068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CRÍTICA</a:t>
            </a:r>
          </a:p>
          <a:p>
            <a:pPr algn="ctr"/>
            <a:r>
              <a:rPr lang="es-E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3</a:t>
            </a:r>
            <a:endParaRPr lang="es-E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AE8F7B-76DC-D996-5CE9-9AA233880D18}"/>
              </a:ext>
            </a:extLst>
          </p:cNvPr>
          <p:cNvSpPr txBox="1"/>
          <p:nvPr/>
        </p:nvSpPr>
        <p:spPr>
          <a:xfrm>
            <a:off x="3822700" y="399841"/>
            <a:ext cx="7524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65E014E7-C3B1-5B55-9815-D371D9D20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13F6D-6F89-FBF6-F86E-B822AD5F0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AC7E4E7E-00B2-2143-8AE5-2560C025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0532F24B-E214-7414-73A5-3B154E18CC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7CA219-0FA1-0CAE-58D9-60BDD727F330}"/>
              </a:ext>
            </a:extLst>
          </p:cNvPr>
          <p:cNvSpPr txBox="1"/>
          <p:nvPr/>
        </p:nvSpPr>
        <p:spPr>
          <a:xfrm>
            <a:off x="2641600" y="301528"/>
            <a:ext cx="7996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bg1"/>
                </a:solidFill>
              </a:rPr>
              <a:t>O</a:t>
            </a:r>
            <a:r>
              <a:rPr lang="es-CO" sz="3200" b="1" dirty="0" err="1">
                <a:solidFill>
                  <a:schemeClr val="bg1"/>
                </a:solidFill>
              </a:rPr>
              <a:t>RIENTACIÓN</a:t>
            </a:r>
            <a:r>
              <a:rPr lang="es-CO" sz="3200" b="1" dirty="0">
                <a:solidFill>
                  <a:schemeClr val="bg1"/>
                </a:solidFill>
              </a:rPr>
              <a:t> DE LA ATENCIÓN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28F1ACD-C25C-C6D5-19FF-E5980CDA3172}"/>
              </a:ext>
            </a:extLst>
          </p:cNvPr>
          <p:cNvSpPr txBox="1">
            <a:spLocks/>
          </p:cNvSpPr>
          <p:nvPr/>
        </p:nvSpPr>
        <p:spPr>
          <a:xfrm>
            <a:off x="324465" y="1032387"/>
            <a:ext cx="11297263" cy="5250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b="1" dirty="0"/>
              <a:t>Las figuras literarias</a:t>
            </a:r>
            <a:r>
              <a:rPr lang="es-MX" dirty="0"/>
              <a:t>, la docente orienta que los escritores de poemas utilizan recursos especiales para embellecer sus textos. Dos ejemplos de ellos son hipérbole y símil,  que tiene que ver con el significado de las palabras. 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81F77C-F7AA-D57A-76CB-D9F7697D0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" t="3999" r="1376" b="3742"/>
          <a:stretch>
            <a:fillRect/>
          </a:stretch>
        </p:blipFill>
        <p:spPr bwMode="auto">
          <a:xfrm>
            <a:off x="324465" y="2197510"/>
            <a:ext cx="11297263" cy="40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8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353214" flipH="1">
            <a:off x="10694341" y="4313447"/>
            <a:ext cx="1888931" cy="1556007"/>
          </a:xfrm>
          <a:custGeom>
            <a:avLst/>
            <a:gdLst/>
            <a:ahLst/>
            <a:cxnLst/>
            <a:rect l="l" t="t" r="r" b="b"/>
            <a:pathLst>
              <a:path w="2833397" h="2334011">
                <a:moveTo>
                  <a:pt x="2833397" y="0"/>
                </a:moveTo>
                <a:lnTo>
                  <a:pt x="0" y="0"/>
                </a:lnTo>
                <a:lnTo>
                  <a:pt x="0" y="2334011"/>
                </a:lnTo>
                <a:lnTo>
                  <a:pt x="2833397" y="2334011"/>
                </a:lnTo>
                <a:lnTo>
                  <a:pt x="2833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/>
          </a:p>
        </p:txBody>
      </p:sp>
      <p:grpSp>
        <p:nvGrpSpPr>
          <p:cNvPr id="7" name="Group 7"/>
          <p:cNvGrpSpPr/>
          <p:nvPr/>
        </p:nvGrpSpPr>
        <p:grpSpPr>
          <a:xfrm>
            <a:off x="0" y="6722625"/>
            <a:ext cx="12192000" cy="135375"/>
            <a:chOff x="0" y="0"/>
            <a:chExt cx="4816593" cy="534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53482"/>
            </a:xfrm>
            <a:custGeom>
              <a:avLst/>
              <a:gdLst/>
              <a:ahLst/>
              <a:cxnLst/>
              <a:rect l="l" t="t" r="r" b="b"/>
              <a:pathLst>
                <a:path w="4816592" h="53482">
                  <a:moveTo>
                    <a:pt x="0" y="0"/>
                  </a:moveTo>
                  <a:lnTo>
                    <a:pt x="4816592" y="0"/>
                  </a:lnTo>
                  <a:lnTo>
                    <a:pt x="4816592" y="53482"/>
                  </a:lnTo>
                  <a:lnTo>
                    <a:pt x="0" y="53482"/>
                  </a:lnTo>
                  <a:close/>
                </a:path>
              </a:pathLst>
            </a:custGeom>
            <a:solidFill>
              <a:srgbClr val="832A50"/>
            </a:solidFill>
          </p:spPr>
          <p:txBody>
            <a:bodyPr/>
            <a:lstStyle/>
            <a:p>
              <a:endParaRPr lang="es-CO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16593" cy="1106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41500" y="1083169"/>
            <a:ext cx="10132721" cy="2272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53"/>
              </a:lnSpc>
            </a:pP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Cuando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en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un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texto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lírico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observas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que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los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animales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, las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plantas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o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los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objetos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hablan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,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piensan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,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sienten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o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actúan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como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personas, se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utiliza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el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recurso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de la </a:t>
            </a:r>
            <a:r>
              <a:rPr lang="en-US" sz="2733" b="1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personificación</a:t>
            </a:r>
            <a:r>
              <a:rPr lang="en-US" sz="2733" b="1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.</a:t>
            </a:r>
          </a:p>
          <a:p>
            <a:pPr algn="just">
              <a:lnSpc>
                <a:spcPts val="3553"/>
              </a:lnSpc>
            </a:pPr>
            <a:r>
              <a:rPr lang="en-US" sz="2733" b="1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Ejemplo</a:t>
            </a:r>
            <a:r>
              <a:rPr lang="en-US" sz="2733" b="1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:</a:t>
            </a:r>
          </a:p>
          <a:p>
            <a:pPr algn="just">
              <a:lnSpc>
                <a:spcPts val="3553"/>
              </a:lnSpc>
            </a:pPr>
            <a:endParaRPr lang="en-US" sz="2733" dirty="0">
              <a:solidFill>
                <a:srgbClr val="242C42"/>
              </a:solidFill>
              <a:latin typeface="Kollektif"/>
              <a:ea typeface="Kollektif"/>
              <a:cs typeface="Kollektif"/>
              <a:sym typeface="Kollektif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64BA3E9-F283-7A20-8BF1-729DA3B8B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11" y="3387180"/>
            <a:ext cx="3306307" cy="20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B421A20A-5972-9064-6859-C9CD882A8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/>
          <a:stretch/>
        </p:blipFill>
        <p:spPr bwMode="auto">
          <a:xfrm>
            <a:off x="4786002" y="3120784"/>
            <a:ext cx="5507360" cy="136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387358">
            <a:off x="-385200" y="4317490"/>
            <a:ext cx="1879115" cy="1547921"/>
          </a:xfrm>
          <a:custGeom>
            <a:avLst/>
            <a:gdLst/>
            <a:ahLst/>
            <a:cxnLst/>
            <a:rect l="l" t="t" r="r" b="b"/>
            <a:pathLst>
              <a:path w="2818672" h="2321881">
                <a:moveTo>
                  <a:pt x="0" y="0"/>
                </a:moveTo>
                <a:lnTo>
                  <a:pt x="2818672" y="0"/>
                </a:lnTo>
                <a:lnTo>
                  <a:pt x="2818672" y="2321881"/>
                </a:lnTo>
                <a:lnTo>
                  <a:pt x="0" y="2321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/>
          </a:p>
        </p:txBody>
      </p:sp>
      <p:sp>
        <p:nvSpPr>
          <p:cNvPr id="6" name="Freeform 6"/>
          <p:cNvSpPr/>
          <p:nvPr/>
        </p:nvSpPr>
        <p:spPr>
          <a:xfrm rot="1353214" flipH="1">
            <a:off x="10694341" y="4313447"/>
            <a:ext cx="1888931" cy="1556007"/>
          </a:xfrm>
          <a:custGeom>
            <a:avLst/>
            <a:gdLst/>
            <a:ahLst/>
            <a:cxnLst/>
            <a:rect l="l" t="t" r="r" b="b"/>
            <a:pathLst>
              <a:path w="2833397" h="2334011">
                <a:moveTo>
                  <a:pt x="2833397" y="0"/>
                </a:moveTo>
                <a:lnTo>
                  <a:pt x="0" y="0"/>
                </a:lnTo>
                <a:lnTo>
                  <a:pt x="0" y="2334011"/>
                </a:lnTo>
                <a:lnTo>
                  <a:pt x="2833397" y="2334011"/>
                </a:lnTo>
                <a:lnTo>
                  <a:pt x="2833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/>
          </a:p>
        </p:txBody>
      </p:sp>
      <p:grpSp>
        <p:nvGrpSpPr>
          <p:cNvPr id="7" name="Group 7"/>
          <p:cNvGrpSpPr/>
          <p:nvPr/>
        </p:nvGrpSpPr>
        <p:grpSpPr>
          <a:xfrm>
            <a:off x="0" y="6722625"/>
            <a:ext cx="12192000" cy="135375"/>
            <a:chOff x="0" y="0"/>
            <a:chExt cx="4816593" cy="534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53482"/>
            </a:xfrm>
            <a:custGeom>
              <a:avLst/>
              <a:gdLst/>
              <a:ahLst/>
              <a:cxnLst/>
              <a:rect l="l" t="t" r="r" b="b"/>
              <a:pathLst>
                <a:path w="4816592" h="53482">
                  <a:moveTo>
                    <a:pt x="0" y="0"/>
                  </a:moveTo>
                  <a:lnTo>
                    <a:pt x="4816592" y="0"/>
                  </a:lnTo>
                  <a:lnTo>
                    <a:pt x="4816592" y="53482"/>
                  </a:lnTo>
                  <a:lnTo>
                    <a:pt x="0" y="53482"/>
                  </a:lnTo>
                  <a:close/>
                </a:path>
              </a:pathLst>
            </a:custGeom>
            <a:solidFill>
              <a:srgbClr val="832A50"/>
            </a:solidFill>
          </p:spPr>
          <p:txBody>
            <a:bodyPr/>
            <a:lstStyle/>
            <a:p>
              <a:endParaRPr lang="es-CO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16593" cy="1106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0" name="Freeform 10"/>
          <p:cNvSpPr/>
          <p:nvPr/>
        </p:nvSpPr>
        <p:spPr>
          <a:xfrm rot="1353214" flipH="1">
            <a:off x="-944466" y="1630835"/>
            <a:ext cx="1888931" cy="1556007"/>
          </a:xfrm>
          <a:custGeom>
            <a:avLst/>
            <a:gdLst/>
            <a:ahLst/>
            <a:cxnLst/>
            <a:rect l="l" t="t" r="r" b="b"/>
            <a:pathLst>
              <a:path w="2833397" h="2334011">
                <a:moveTo>
                  <a:pt x="2833398" y="0"/>
                </a:moveTo>
                <a:lnTo>
                  <a:pt x="0" y="0"/>
                </a:lnTo>
                <a:lnTo>
                  <a:pt x="0" y="2334011"/>
                </a:lnTo>
                <a:lnTo>
                  <a:pt x="2833398" y="2334011"/>
                </a:lnTo>
                <a:lnTo>
                  <a:pt x="28333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/>
          </a:p>
        </p:txBody>
      </p:sp>
      <p:sp>
        <p:nvSpPr>
          <p:cNvPr id="11" name="Freeform 11"/>
          <p:cNvSpPr/>
          <p:nvPr/>
        </p:nvSpPr>
        <p:spPr>
          <a:xfrm rot="-1387358">
            <a:off x="11252443" y="1935696"/>
            <a:ext cx="1879115" cy="1547921"/>
          </a:xfrm>
          <a:custGeom>
            <a:avLst/>
            <a:gdLst/>
            <a:ahLst/>
            <a:cxnLst/>
            <a:rect l="l" t="t" r="r" b="b"/>
            <a:pathLst>
              <a:path w="2818672" h="2321881">
                <a:moveTo>
                  <a:pt x="0" y="0"/>
                </a:moveTo>
                <a:lnTo>
                  <a:pt x="2818672" y="0"/>
                </a:lnTo>
                <a:lnTo>
                  <a:pt x="2818672" y="2321881"/>
                </a:lnTo>
                <a:lnTo>
                  <a:pt x="0" y="2321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/>
          </a:p>
        </p:txBody>
      </p:sp>
      <p:sp>
        <p:nvSpPr>
          <p:cNvPr id="12" name="Freeform 12"/>
          <p:cNvSpPr/>
          <p:nvPr/>
        </p:nvSpPr>
        <p:spPr>
          <a:xfrm rot="1353214" flipH="1">
            <a:off x="12075593" y="2895460"/>
            <a:ext cx="1888931" cy="1556007"/>
          </a:xfrm>
          <a:custGeom>
            <a:avLst/>
            <a:gdLst/>
            <a:ahLst/>
            <a:cxnLst/>
            <a:rect l="l" t="t" r="r" b="b"/>
            <a:pathLst>
              <a:path w="2833397" h="2334011">
                <a:moveTo>
                  <a:pt x="2833397" y="0"/>
                </a:moveTo>
                <a:lnTo>
                  <a:pt x="0" y="0"/>
                </a:lnTo>
                <a:lnTo>
                  <a:pt x="0" y="2334011"/>
                </a:lnTo>
                <a:lnTo>
                  <a:pt x="2833397" y="2334011"/>
                </a:lnTo>
                <a:lnTo>
                  <a:pt x="2833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/>
          </a:p>
        </p:txBody>
      </p:sp>
      <p:sp>
        <p:nvSpPr>
          <p:cNvPr id="13" name="Freeform 13"/>
          <p:cNvSpPr/>
          <p:nvPr/>
        </p:nvSpPr>
        <p:spPr>
          <a:xfrm rot="-1387358">
            <a:off x="-1768042" y="2899503"/>
            <a:ext cx="1879115" cy="1547921"/>
          </a:xfrm>
          <a:custGeom>
            <a:avLst/>
            <a:gdLst/>
            <a:ahLst/>
            <a:cxnLst/>
            <a:rect l="l" t="t" r="r" b="b"/>
            <a:pathLst>
              <a:path w="2818672" h="2321881">
                <a:moveTo>
                  <a:pt x="0" y="0"/>
                </a:moveTo>
                <a:lnTo>
                  <a:pt x="2818672" y="0"/>
                </a:lnTo>
                <a:lnTo>
                  <a:pt x="2818672" y="2321881"/>
                </a:lnTo>
                <a:lnTo>
                  <a:pt x="0" y="2321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/>
          </a:p>
        </p:txBody>
      </p:sp>
      <p:sp>
        <p:nvSpPr>
          <p:cNvPr id="15" name="TextBox 15"/>
          <p:cNvSpPr txBox="1"/>
          <p:nvPr/>
        </p:nvSpPr>
        <p:spPr>
          <a:xfrm>
            <a:off x="1241500" y="1083169"/>
            <a:ext cx="10132721" cy="1811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53"/>
              </a:lnSpc>
            </a:pPr>
            <a:r>
              <a:rPr lang="en-US" sz="2800" b="1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Símil</a:t>
            </a:r>
            <a:r>
              <a:rPr lang="en-US" sz="2800" b="1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o </a:t>
            </a:r>
            <a:r>
              <a:rPr lang="en-US" sz="2800" b="1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comparación</a:t>
            </a:r>
            <a:r>
              <a:rPr lang="en-US" sz="2800" b="1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: </a:t>
            </a:r>
            <a:r>
              <a:rPr lang="en-US" sz="2800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cuando</a:t>
            </a:r>
            <a:r>
              <a:rPr lang="en-US" sz="2800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800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en</a:t>
            </a:r>
            <a:r>
              <a:rPr lang="en-US" sz="2800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un </a:t>
            </a:r>
            <a:r>
              <a:rPr lang="en-US" sz="2800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texto</a:t>
            </a:r>
            <a:r>
              <a:rPr lang="en-US" sz="2800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800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lírico</a:t>
            </a:r>
            <a:r>
              <a:rPr lang="en-US" sz="2800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800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observas</a:t>
            </a:r>
            <a:r>
              <a:rPr lang="en-US" sz="2800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que dos </a:t>
            </a:r>
            <a:r>
              <a:rPr lang="en-US" sz="2800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objetos</a:t>
            </a:r>
            <a:r>
              <a:rPr lang="en-US" sz="2800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se </a:t>
            </a:r>
            <a:r>
              <a:rPr lang="en-US" sz="2800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relacionan</a:t>
            </a:r>
            <a:r>
              <a:rPr lang="en-US" sz="2800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800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en</a:t>
            </a:r>
            <a:r>
              <a:rPr lang="en-US" sz="2800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sus </a:t>
            </a:r>
            <a:r>
              <a:rPr lang="en-US" sz="2800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características</a:t>
            </a:r>
            <a:r>
              <a:rPr lang="en-US" sz="2800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a </a:t>
            </a:r>
            <a:r>
              <a:rPr lang="en-US" sz="2800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través</a:t>
            </a:r>
            <a:r>
              <a:rPr lang="en-US" sz="2800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de la palabra </a:t>
            </a:r>
            <a:r>
              <a:rPr lang="en-US" sz="2800" b="1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como</a:t>
            </a:r>
            <a:r>
              <a:rPr lang="en-US" sz="2800" b="1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, </a:t>
            </a:r>
            <a:r>
              <a:rPr lang="en-US" sz="2800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se </a:t>
            </a:r>
            <a:r>
              <a:rPr lang="en-US" sz="2800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utiliza</a:t>
            </a:r>
            <a:r>
              <a:rPr lang="en-US" sz="2800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la </a:t>
            </a:r>
            <a:r>
              <a:rPr lang="en-US" sz="2800" b="1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comparación</a:t>
            </a:r>
            <a:r>
              <a:rPr lang="en-US" sz="2800" b="1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. </a:t>
            </a:r>
          </a:p>
          <a:p>
            <a:pPr algn="just">
              <a:lnSpc>
                <a:spcPts val="3553"/>
              </a:lnSpc>
            </a:pPr>
            <a:endParaRPr lang="en-US" sz="2733" dirty="0">
              <a:solidFill>
                <a:srgbClr val="242C42"/>
              </a:solidFill>
              <a:latin typeface="Kollektif"/>
              <a:ea typeface="Kollektif"/>
              <a:cs typeface="Kollektif"/>
              <a:sym typeface="Kollektif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98820D-A631-4761-2963-65EC0AAD6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35" y="2836361"/>
            <a:ext cx="10420221" cy="32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387358">
            <a:off x="-385200" y="4317490"/>
            <a:ext cx="1879115" cy="1547921"/>
          </a:xfrm>
          <a:custGeom>
            <a:avLst/>
            <a:gdLst/>
            <a:ahLst/>
            <a:cxnLst/>
            <a:rect l="l" t="t" r="r" b="b"/>
            <a:pathLst>
              <a:path w="2818672" h="2321881">
                <a:moveTo>
                  <a:pt x="0" y="0"/>
                </a:moveTo>
                <a:lnTo>
                  <a:pt x="2818672" y="0"/>
                </a:lnTo>
                <a:lnTo>
                  <a:pt x="2818672" y="2321881"/>
                </a:lnTo>
                <a:lnTo>
                  <a:pt x="0" y="2321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/>
          </a:p>
        </p:txBody>
      </p:sp>
      <p:sp>
        <p:nvSpPr>
          <p:cNvPr id="6" name="Freeform 6"/>
          <p:cNvSpPr/>
          <p:nvPr/>
        </p:nvSpPr>
        <p:spPr>
          <a:xfrm rot="1353214" flipH="1">
            <a:off x="10694341" y="4313447"/>
            <a:ext cx="1888931" cy="1556007"/>
          </a:xfrm>
          <a:custGeom>
            <a:avLst/>
            <a:gdLst/>
            <a:ahLst/>
            <a:cxnLst/>
            <a:rect l="l" t="t" r="r" b="b"/>
            <a:pathLst>
              <a:path w="2833397" h="2334011">
                <a:moveTo>
                  <a:pt x="2833397" y="0"/>
                </a:moveTo>
                <a:lnTo>
                  <a:pt x="0" y="0"/>
                </a:lnTo>
                <a:lnTo>
                  <a:pt x="0" y="2334011"/>
                </a:lnTo>
                <a:lnTo>
                  <a:pt x="2833397" y="2334011"/>
                </a:lnTo>
                <a:lnTo>
                  <a:pt x="2833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/>
          </a:p>
        </p:txBody>
      </p:sp>
      <p:grpSp>
        <p:nvGrpSpPr>
          <p:cNvPr id="7" name="Group 7"/>
          <p:cNvGrpSpPr/>
          <p:nvPr/>
        </p:nvGrpSpPr>
        <p:grpSpPr>
          <a:xfrm>
            <a:off x="0" y="6722625"/>
            <a:ext cx="12192000" cy="135375"/>
            <a:chOff x="0" y="0"/>
            <a:chExt cx="4816593" cy="534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53482"/>
            </a:xfrm>
            <a:custGeom>
              <a:avLst/>
              <a:gdLst/>
              <a:ahLst/>
              <a:cxnLst/>
              <a:rect l="l" t="t" r="r" b="b"/>
              <a:pathLst>
                <a:path w="4816592" h="53482">
                  <a:moveTo>
                    <a:pt x="0" y="0"/>
                  </a:moveTo>
                  <a:lnTo>
                    <a:pt x="4816592" y="0"/>
                  </a:lnTo>
                  <a:lnTo>
                    <a:pt x="4816592" y="53482"/>
                  </a:lnTo>
                  <a:lnTo>
                    <a:pt x="0" y="53482"/>
                  </a:lnTo>
                  <a:close/>
                </a:path>
              </a:pathLst>
            </a:custGeom>
            <a:solidFill>
              <a:srgbClr val="832A50"/>
            </a:solidFill>
          </p:spPr>
          <p:txBody>
            <a:bodyPr/>
            <a:lstStyle/>
            <a:p>
              <a:endParaRPr lang="es-CO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16593" cy="1106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0" name="Freeform 10"/>
          <p:cNvSpPr/>
          <p:nvPr/>
        </p:nvSpPr>
        <p:spPr>
          <a:xfrm rot="1353214" flipH="1">
            <a:off x="-944466" y="1630835"/>
            <a:ext cx="1888931" cy="1556007"/>
          </a:xfrm>
          <a:custGeom>
            <a:avLst/>
            <a:gdLst/>
            <a:ahLst/>
            <a:cxnLst/>
            <a:rect l="l" t="t" r="r" b="b"/>
            <a:pathLst>
              <a:path w="2833397" h="2334011">
                <a:moveTo>
                  <a:pt x="2833398" y="0"/>
                </a:moveTo>
                <a:lnTo>
                  <a:pt x="0" y="0"/>
                </a:lnTo>
                <a:lnTo>
                  <a:pt x="0" y="2334011"/>
                </a:lnTo>
                <a:lnTo>
                  <a:pt x="2833398" y="2334011"/>
                </a:lnTo>
                <a:lnTo>
                  <a:pt x="28333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/>
          </a:p>
        </p:txBody>
      </p:sp>
      <p:sp>
        <p:nvSpPr>
          <p:cNvPr id="11" name="Freeform 11"/>
          <p:cNvSpPr/>
          <p:nvPr/>
        </p:nvSpPr>
        <p:spPr>
          <a:xfrm rot="-1387358">
            <a:off x="11252443" y="1935696"/>
            <a:ext cx="1879115" cy="1547921"/>
          </a:xfrm>
          <a:custGeom>
            <a:avLst/>
            <a:gdLst/>
            <a:ahLst/>
            <a:cxnLst/>
            <a:rect l="l" t="t" r="r" b="b"/>
            <a:pathLst>
              <a:path w="2818672" h="2321881">
                <a:moveTo>
                  <a:pt x="0" y="0"/>
                </a:moveTo>
                <a:lnTo>
                  <a:pt x="2818672" y="0"/>
                </a:lnTo>
                <a:lnTo>
                  <a:pt x="2818672" y="2321881"/>
                </a:lnTo>
                <a:lnTo>
                  <a:pt x="0" y="2321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/>
          </a:p>
        </p:txBody>
      </p:sp>
      <p:sp>
        <p:nvSpPr>
          <p:cNvPr id="12" name="Freeform 12"/>
          <p:cNvSpPr/>
          <p:nvPr/>
        </p:nvSpPr>
        <p:spPr>
          <a:xfrm rot="1353214" flipH="1">
            <a:off x="12075593" y="2895460"/>
            <a:ext cx="1888931" cy="1556007"/>
          </a:xfrm>
          <a:custGeom>
            <a:avLst/>
            <a:gdLst/>
            <a:ahLst/>
            <a:cxnLst/>
            <a:rect l="l" t="t" r="r" b="b"/>
            <a:pathLst>
              <a:path w="2833397" h="2334011">
                <a:moveTo>
                  <a:pt x="2833397" y="0"/>
                </a:moveTo>
                <a:lnTo>
                  <a:pt x="0" y="0"/>
                </a:lnTo>
                <a:lnTo>
                  <a:pt x="0" y="2334011"/>
                </a:lnTo>
                <a:lnTo>
                  <a:pt x="2833397" y="2334011"/>
                </a:lnTo>
                <a:lnTo>
                  <a:pt x="2833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/>
          </a:p>
        </p:txBody>
      </p:sp>
      <p:sp>
        <p:nvSpPr>
          <p:cNvPr id="13" name="Freeform 13"/>
          <p:cNvSpPr/>
          <p:nvPr/>
        </p:nvSpPr>
        <p:spPr>
          <a:xfrm rot="-1387358">
            <a:off x="-1768042" y="2899503"/>
            <a:ext cx="1879115" cy="1547921"/>
          </a:xfrm>
          <a:custGeom>
            <a:avLst/>
            <a:gdLst/>
            <a:ahLst/>
            <a:cxnLst/>
            <a:rect l="l" t="t" r="r" b="b"/>
            <a:pathLst>
              <a:path w="2818672" h="2321881">
                <a:moveTo>
                  <a:pt x="0" y="0"/>
                </a:moveTo>
                <a:lnTo>
                  <a:pt x="2818672" y="0"/>
                </a:lnTo>
                <a:lnTo>
                  <a:pt x="2818672" y="2321881"/>
                </a:lnTo>
                <a:lnTo>
                  <a:pt x="0" y="2321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/>
          </a:p>
        </p:txBody>
      </p:sp>
      <p:sp>
        <p:nvSpPr>
          <p:cNvPr id="15" name="TextBox 15"/>
          <p:cNvSpPr txBox="1"/>
          <p:nvPr/>
        </p:nvSpPr>
        <p:spPr>
          <a:xfrm>
            <a:off x="1223081" y="578635"/>
            <a:ext cx="10132721" cy="900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53"/>
              </a:lnSpc>
            </a:pPr>
            <a:r>
              <a:rPr lang="en-US" sz="2733" b="1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La </a:t>
            </a:r>
            <a:r>
              <a:rPr lang="en-US" sz="2733" b="1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hipérbole</a:t>
            </a:r>
            <a:r>
              <a:rPr lang="en-US" sz="2733" b="1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: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exagera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la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realidad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para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expresar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una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idea. En las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conversaciones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diarias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, a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veces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utilizamos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 las </a:t>
            </a:r>
            <a:r>
              <a:rPr lang="en-US" sz="2733" dirty="0" err="1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hipérboles</a:t>
            </a:r>
            <a:r>
              <a:rPr lang="en-US" sz="2733" dirty="0">
                <a:solidFill>
                  <a:srgbClr val="242C42"/>
                </a:solidFill>
                <a:ea typeface="Kollektif"/>
                <a:cs typeface="Kollektif"/>
                <a:sym typeface="Kollektif"/>
              </a:rPr>
              <a:t>. </a:t>
            </a:r>
            <a:endParaRPr lang="en-US" sz="2733" b="1" dirty="0">
              <a:solidFill>
                <a:srgbClr val="242C42"/>
              </a:solidFill>
              <a:ea typeface="Kollektif"/>
              <a:cs typeface="Kollektif"/>
              <a:sym typeface="Kollektif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5764740-BB97-45A0-8C69-8293CB13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85" y="1479074"/>
            <a:ext cx="8044196" cy="17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E85A313-720C-025C-CBBB-E4C11DCF7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192720"/>
            <a:ext cx="6350000" cy="35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AA013-7F8D-2F48-CFB3-901FA1723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6A7BF-092F-385E-1BC3-9F0894DF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dirty="0"/>
            </a:br>
            <a:r>
              <a:rPr lang="es-MX" dirty="0"/>
              <a:t>PROCESAMIENTO DE LA INFORMACIÓN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3012D0-74D9-69BC-BAB5-0E29EA13E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4" y="1825625"/>
            <a:ext cx="1083760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/>
              <a:t>Momento 1: De manera colectiva crean un mapa conceptual sobre las figuras literarias. </a:t>
            </a:r>
          </a:p>
          <a:p>
            <a:pPr marL="0" indent="0" algn="just">
              <a:buNone/>
            </a:pPr>
            <a:endParaRPr lang="es-MX" sz="3600" dirty="0"/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77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A94DE-ECAF-B1EB-1F67-5C8FC1000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05A31-2CF0-2757-0928-F3535C34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dirty="0"/>
            </a:br>
            <a:r>
              <a:rPr lang="es-MX" dirty="0"/>
              <a:t>PROCESAMIENTO DE LA INFORMACIÓN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CE7C6D-13A6-C231-0A45-A9E62630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4" y="1825625"/>
            <a:ext cx="1083760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/>
              <a:t>Momento 2: Actividad cooperativa en la estación Lenguaje simbólico, creación de Versos lógicos.</a:t>
            </a:r>
          </a:p>
          <a:p>
            <a:pPr marL="0" indent="0" algn="just">
              <a:buNone/>
            </a:pPr>
            <a:endParaRPr lang="es-MX" sz="3600" dirty="0"/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3622FD7-726E-EEA0-090E-D4842A0FE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71" y="4217726"/>
            <a:ext cx="94389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WEEK 3 INSTRUCTIONS ERE - SOCIALS - LENGUAJE.docx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AA4DF54-7C0F-FFC4-BCCA-944419CB1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71" y="5264863"/>
            <a:ext cx="85098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POEMAS POR EQUIPOS.docx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8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0A1CC-AC14-C31B-D758-3562F1475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EA2204D6-56D9-E579-9DD0-B75B66B50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5E626B7-C8AB-648D-4C0A-05FC584935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DDECF4-B68A-3081-38F2-0A48CCE7DD26}"/>
              </a:ext>
            </a:extLst>
          </p:cNvPr>
          <p:cNvSpPr txBox="1"/>
          <p:nvPr/>
        </p:nvSpPr>
        <p:spPr>
          <a:xfrm>
            <a:off x="2641600" y="301528"/>
            <a:ext cx="7996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bg1"/>
                </a:solidFill>
              </a:rPr>
              <a:t>RETO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8107E3F-53BA-16CE-D1F8-60B4A5A9DBE6}"/>
              </a:ext>
            </a:extLst>
          </p:cNvPr>
          <p:cNvSpPr txBox="1">
            <a:spLocks/>
          </p:cNvSpPr>
          <p:nvPr/>
        </p:nvSpPr>
        <p:spPr>
          <a:xfrm>
            <a:off x="1188548" y="1961535"/>
            <a:ext cx="3173362" cy="2934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/>
              <a:t>Creo una historia corta uniendo el día que naciste con el mes:</a:t>
            </a:r>
          </a:p>
          <a:p>
            <a:pPr algn="just"/>
            <a:endParaRPr lang="es-MX" dirty="0"/>
          </a:p>
        </p:txBody>
      </p:sp>
      <p:pic>
        <p:nvPicPr>
          <p:cNvPr id="7" name="Imagen 6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437F317C-142D-0660-4270-DF3F72D536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071" r="5847" b="26558"/>
          <a:stretch>
            <a:fillRect/>
          </a:stretch>
        </p:blipFill>
        <p:spPr>
          <a:xfrm>
            <a:off x="5240323" y="886303"/>
            <a:ext cx="5397909" cy="55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8233C-C1C8-C11A-D7D7-4F8AB9F1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dirty="0"/>
            </a:br>
            <a:r>
              <a:rPr lang="es-MX" dirty="0"/>
              <a:t>Cierre</a:t>
            </a:r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735EC45-5F85-7882-7426-A118FC256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dirty="0"/>
              <a:t>Evaluación: </a:t>
            </a:r>
            <a:r>
              <a:rPr lang="es-MX" dirty="0"/>
              <a:t>Creación del mapa conceptual sobre figuras literarias. Trabajo cooperativo en la creación de los Versos lógicos. </a:t>
            </a:r>
          </a:p>
          <a:p>
            <a:pPr marL="0" indent="0" algn="just">
              <a:buNone/>
            </a:pPr>
            <a:r>
              <a:rPr lang="es-MX" b="1" dirty="0"/>
              <a:t>Sentido, significado, metacognición y transferencia. </a:t>
            </a:r>
            <a:r>
              <a:rPr lang="es-MX" dirty="0"/>
              <a:t>Respeto por la palabra del otro. Comparten su experiencia alrededor de la actividad.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7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D10F8-0DB7-BEB0-BDC7-AF729B5CE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F6DAC-CE8F-82F4-23D0-469CDE4B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Sesión 3 y 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14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5C91B-CE59-34CD-A0F2-4A7DE959B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9D1FA-BEF7-036A-A841-7BDE025C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dirty="0"/>
            </a:br>
            <a:r>
              <a:rPr lang="es-MX" b="1" dirty="0"/>
              <a:t>PROPÓSITO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76776-616E-486E-09D8-862BBE11A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chemeClr val="accent4">
                    <a:lumMod val="10000"/>
                  </a:schemeClr>
                </a:solidFill>
              </a:rPr>
              <a:t>Eje: Conociendo mi entorno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Disfruto de la lectura por medio de la participación del festival de lectores y la lectura del plan lector, que me permitan despertar mi curiosidad sobre la lectura y fortalecer la comprensión.</a:t>
            </a:r>
          </a:p>
          <a:p>
            <a:pPr marL="127000" indent="0"/>
            <a:r>
              <a:rPr lang="es-MX" dirty="0">
                <a:solidFill>
                  <a:srgbClr val="000000"/>
                </a:solidFill>
              </a:rPr>
              <a:t>CAMBIO: historia</a:t>
            </a:r>
          </a:p>
          <a:p>
            <a:pPr marL="127000" indent="0"/>
            <a:r>
              <a:rPr lang="es-MX" dirty="0">
                <a:solidFill>
                  <a:srgbClr val="000000"/>
                </a:solidFill>
              </a:rPr>
              <a:t>LÓGICA: comprensión </a:t>
            </a:r>
          </a:p>
          <a:p>
            <a:pPr marL="0" indent="0" algn="just">
              <a:buNone/>
            </a:pPr>
            <a:endParaRPr lang="es-MX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81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814C1-3A4C-864D-02AD-7CD1AF51E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56141-9DB2-1788-68F9-EFE3650B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dirty="0"/>
            </a:br>
            <a:r>
              <a:rPr lang="es-MX" dirty="0"/>
              <a:t>AGENDA LECTURA CRÍTICA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F43653-2554-EBC2-ABD4-46F0EC308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Oración </a:t>
            </a:r>
          </a:p>
          <a:p>
            <a:r>
              <a:rPr lang="es-MX" dirty="0"/>
              <a:t>Figuras literarias</a:t>
            </a:r>
          </a:p>
          <a:p>
            <a:r>
              <a:rPr lang="es-MX" dirty="0"/>
              <a:t>Actividad en estación Lenguaje simbólico</a:t>
            </a:r>
          </a:p>
          <a:p>
            <a:r>
              <a:rPr lang="es-MX" dirty="0"/>
              <a:t>Festival de lectores</a:t>
            </a:r>
          </a:p>
          <a:p>
            <a:r>
              <a:rPr lang="es-MX" dirty="0"/>
              <a:t>Plan lector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15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AEECD-47F4-B6DD-2C1A-2F77453A5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33D6D-5EAA-7D5D-72E3-37288618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dirty="0"/>
            </a:br>
            <a:r>
              <a:rPr lang="es-MX" dirty="0"/>
              <a:t>ACTIVADOR COGNITIVO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D65C1E-16DB-76B3-D209-E8E320043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3" y="1825625"/>
            <a:ext cx="11577483" cy="4351338"/>
          </a:xfrm>
        </p:spPr>
        <p:txBody>
          <a:bodyPr/>
          <a:lstStyle/>
          <a:p>
            <a:pPr algn="just"/>
            <a:r>
              <a:rPr lang="es-MX" dirty="0"/>
              <a:t>Socialización del reto de creación escrita creativa, teniendo en cuenta el día y mes de nacimiento.</a:t>
            </a:r>
          </a:p>
        </p:txBody>
      </p:sp>
    </p:spTree>
    <p:extLst>
      <p:ext uri="{BB962C8B-B14F-4D97-AF65-F5344CB8AC3E}">
        <p14:creationId xmlns:p14="http://schemas.microsoft.com/office/powerpoint/2010/main" val="34624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958B2-EA03-DE33-B583-FB4219D80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9E1FA-D238-56D5-E650-350AC64F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036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RETROALIMENTACIÓN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071FE8-31DD-B2CB-7F01-3EC90920C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1268361"/>
            <a:ext cx="11488994" cy="50881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Se Invita a los estudiantes que, de forma oral completen la estrofa con palabras que rimen. 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Por una cocina me paseaba yo ​</a:t>
            </a:r>
          </a:p>
          <a:p>
            <a:pPr marL="0" indent="0" algn="just">
              <a:buNone/>
            </a:pPr>
            <a:r>
              <a:rPr lang="es-MX" dirty="0"/>
              <a:t>Limpias las baldosas, fregado el fogón​</a:t>
            </a:r>
          </a:p>
          <a:p>
            <a:pPr marL="0" indent="0" algn="just">
              <a:buNone/>
            </a:pPr>
            <a:r>
              <a:rPr lang="es-MX" dirty="0"/>
              <a:t>No había en el suelo ni un grano de ___________ ​</a:t>
            </a:r>
          </a:p>
          <a:p>
            <a:pPr marL="0" indent="0" algn="just">
              <a:buNone/>
            </a:pPr>
            <a:r>
              <a:rPr lang="es-MX" dirty="0"/>
              <a:t>La señora escoba todo se __________ ​</a:t>
            </a:r>
          </a:p>
          <a:p>
            <a:pPr marL="0" indent="0" algn="just">
              <a:buNone/>
            </a:pPr>
            <a:r>
              <a:rPr lang="es-MX" dirty="0"/>
              <a:t>De pronto descubro que allá en un rincón. ​</a:t>
            </a:r>
          </a:p>
          <a:p>
            <a:pPr marL="0" indent="0" algn="just">
              <a:buNone/>
            </a:pPr>
            <a:r>
              <a:rPr lang="es-MX" dirty="0"/>
              <a:t>La escoba ___________ ​</a:t>
            </a:r>
          </a:p>
          <a:p>
            <a:pPr marL="0" indent="0" algn="just">
              <a:buNone/>
            </a:pPr>
            <a:r>
              <a:rPr lang="es-MX" dirty="0"/>
              <a:t>Lo que no se barre lo come el ____________.</a:t>
            </a:r>
          </a:p>
        </p:txBody>
      </p:sp>
    </p:spTree>
    <p:extLst>
      <p:ext uri="{BB962C8B-B14F-4D97-AF65-F5344CB8AC3E}">
        <p14:creationId xmlns:p14="http://schemas.microsoft.com/office/powerpoint/2010/main" val="13793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D955B-1F44-C443-4617-3CE6EDA9E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00A964A7-6F1F-9CB3-9336-A4CC32184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E0C0D220-AB3D-51EB-E255-E2C7C0EEDF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E4A4D69-0FA8-5EC0-7CB3-5EF2A4CC47DE}"/>
              </a:ext>
            </a:extLst>
          </p:cNvPr>
          <p:cNvSpPr txBox="1"/>
          <p:nvPr/>
        </p:nvSpPr>
        <p:spPr>
          <a:xfrm>
            <a:off x="2641600" y="301528"/>
            <a:ext cx="7996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bg1"/>
                </a:solidFill>
              </a:rPr>
              <a:t>O</a:t>
            </a:r>
            <a:r>
              <a:rPr lang="es-CO" sz="3200" b="1" dirty="0" err="1">
                <a:solidFill>
                  <a:schemeClr val="bg1"/>
                </a:solidFill>
              </a:rPr>
              <a:t>RIENTACIÓN</a:t>
            </a:r>
            <a:r>
              <a:rPr lang="es-CO" sz="3200" b="1" dirty="0">
                <a:solidFill>
                  <a:schemeClr val="bg1"/>
                </a:solidFill>
              </a:rPr>
              <a:t> DE LA ATENCIÓN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2DF78C8-EE7F-1E44-B80A-3D6CBE4879B7}"/>
              </a:ext>
            </a:extLst>
          </p:cNvPr>
          <p:cNvSpPr txBox="1">
            <a:spLocks/>
          </p:cNvSpPr>
          <p:nvPr/>
        </p:nvSpPr>
        <p:spPr>
          <a:xfrm>
            <a:off x="838199" y="1032387"/>
            <a:ext cx="10783529" cy="5250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dirty="0"/>
          </a:p>
          <a:p>
            <a:pPr algn="just"/>
            <a:r>
              <a:rPr lang="es-MX" sz="3200" dirty="0"/>
              <a:t>Se invita a los estudiantes a compartir algunos aspectos que hayan leído en el libro de Un ladrón entre nosotros, seguido, continúan con la lectura del libro de plan lector.</a:t>
            </a:r>
            <a:endParaRPr lang="es-MX" sz="3200" b="1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47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768C1-7D7F-B3C5-AEB3-F0A155FDB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07FD4929-B07F-7261-D974-6508381C3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665BD4D1-3D30-1909-676B-56EABC0705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1763B30-2B1E-4818-3452-30683BF5BB9B}"/>
              </a:ext>
            </a:extLst>
          </p:cNvPr>
          <p:cNvSpPr txBox="1"/>
          <p:nvPr/>
        </p:nvSpPr>
        <p:spPr>
          <a:xfrm>
            <a:off x="2641600" y="301528"/>
            <a:ext cx="7996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bg1"/>
                </a:solidFill>
              </a:rPr>
              <a:t>PROCESAMIENTO DE LA INFORMACIÓN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E8C6DE0-2811-604E-F578-4E7BFF9CF8D9}"/>
              </a:ext>
            </a:extLst>
          </p:cNvPr>
          <p:cNvSpPr txBox="1">
            <a:spLocks/>
          </p:cNvSpPr>
          <p:nvPr/>
        </p:nvSpPr>
        <p:spPr>
          <a:xfrm>
            <a:off x="838199" y="1032387"/>
            <a:ext cx="10783529" cy="5250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/>
              <a:t>Momento 1: plan lector</a:t>
            </a:r>
          </a:p>
          <a:p>
            <a:pPr algn="just"/>
            <a:r>
              <a:rPr lang="es-MX" dirty="0"/>
              <a:t>Seguido, se insta a los estudiante en pensar en un personaje de la historia o uno de los objetos perdidos, para que lo modelen con la plastilina hecha en clase y no podrán decirles a sus compañeros de qué objeto es, pues ellos tratarán de adivinarlo. </a:t>
            </a:r>
          </a:p>
          <a:p>
            <a:pPr algn="just"/>
            <a:r>
              <a:rPr lang="es-MX" dirty="0"/>
              <a:t>Una vez terminen, cada uno mostrará su objeto misterioso y los demás tratarán de adivinar de qué se trata.</a:t>
            </a:r>
          </a:p>
        </p:txBody>
      </p:sp>
    </p:spTree>
    <p:extLst>
      <p:ext uri="{BB962C8B-B14F-4D97-AF65-F5344CB8AC3E}">
        <p14:creationId xmlns:p14="http://schemas.microsoft.com/office/powerpoint/2010/main" val="10670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13056-7F1D-0F09-018C-6EB04D0EA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9B5341CF-97DB-5E48-56A4-5E72C71FA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2404B5A4-01F0-E38F-219A-34CE6BCED6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8B20217-1871-F1F7-BA5A-99D37B04D934}"/>
              </a:ext>
            </a:extLst>
          </p:cNvPr>
          <p:cNvSpPr txBox="1"/>
          <p:nvPr/>
        </p:nvSpPr>
        <p:spPr>
          <a:xfrm>
            <a:off x="2641600" y="301528"/>
            <a:ext cx="7996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bg1"/>
                </a:solidFill>
              </a:rPr>
              <a:t>PROCESAMIENTO DE LA INFORMACIÓN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CFEED42-1C86-64A5-CFAF-15D222DF6CC9}"/>
              </a:ext>
            </a:extLst>
          </p:cNvPr>
          <p:cNvSpPr txBox="1">
            <a:spLocks/>
          </p:cNvSpPr>
          <p:nvPr/>
        </p:nvSpPr>
        <p:spPr>
          <a:xfrm>
            <a:off x="838199" y="1032387"/>
            <a:ext cx="10783529" cy="5250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/>
              <a:t>Momento 2: Festival de lectores.</a:t>
            </a:r>
          </a:p>
          <a:p>
            <a:pPr algn="just"/>
            <a:r>
              <a:rPr lang="es-MX" dirty="0">
                <a:solidFill>
                  <a:srgbClr val="000000"/>
                </a:solidFill>
              </a:rPr>
              <a:t>Se desarrolla la segunda sesión del Festival de lectores del tercer periodo en un espacio de compartir literario, en el cual, los estudiantes asignados socializan de forma oral el libro leído. A medida que cada estudiante va finalizando, se brinda un espacio de preguntas por parte de los demás compañeros o docente.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44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88927-831C-9879-7B89-926EE7937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208D17C5-EDFD-025A-46DE-3838EED25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69C6836-AEF3-28F9-C4C6-666F33B3B8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F3618E-710E-FAF3-1F32-C77949EFBC80}"/>
              </a:ext>
            </a:extLst>
          </p:cNvPr>
          <p:cNvSpPr txBox="1"/>
          <p:nvPr/>
        </p:nvSpPr>
        <p:spPr>
          <a:xfrm>
            <a:off x="2641600" y="301528"/>
            <a:ext cx="7996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bg1"/>
                </a:solidFill>
              </a:rPr>
              <a:t>COMPROMISO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BE50CBF-8652-1B0A-70A6-EA82DB07F141}"/>
              </a:ext>
            </a:extLst>
          </p:cNvPr>
          <p:cNvSpPr txBox="1">
            <a:spLocks/>
          </p:cNvSpPr>
          <p:nvPr/>
        </p:nvSpPr>
        <p:spPr>
          <a:xfrm>
            <a:off x="838199" y="1032387"/>
            <a:ext cx="10783529" cy="5250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/>
              <a:t>Desarrollo el instructivo de grafomotricidad.</a:t>
            </a:r>
          </a:p>
          <a:p>
            <a:pPr algn="just"/>
            <a:endParaRPr lang="es-MX" dirty="0">
              <a:solidFill>
                <a:srgbClr val="00000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22594F1-5955-0EE6-4E32-60AD88257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96" y="2359429"/>
            <a:ext cx="92914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SEMANA 2 INSTRUCTIVO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GRAFOMOTRICIDAD.docx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DF7EA-145E-B263-6469-4E093E19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14853-639B-0F04-5B13-C250996D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dirty="0"/>
            </a:br>
            <a:r>
              <a:rPr lang="es-MX" dirty="0"/>
              <a:t>Cierre</a:t>
            </a:r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C7A474D-56FE-8797-967E-F99F68D70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b="1" dirty="0"/>
              <a:t>Evaluación. </a:t>
            </a:r>
            <a:r>
              <a:rPr lang="es-MX" dirty="0"/>
              <a:t>Se utilizará un </a:t>
            </a:r>
            <a:r>
              <a:rPr lang="es-MX" dirty="0" err="1"/>
              <a:t>lectómetro</a:t>
            </a:r>
            <a:r>
              <a:rPr lang="es-MX" dirty="0"/>
              <a:t> visual en clase para ir guardando cada ficha de lectura. Reconocimiento y exaltación a los estudiantes asignados que hayan cumplido con los parámetros del Festival de lectura.</a:t>
            </a:r>
          </a:p>
          <a:p>
            <a:pPr marL="0" indent="0" algn="just">
              <a:buNone/>
            </a:pPr>
            <a:r>
              <a:rPr lang="es-MX" b="1" dirty="0"/>
              <a:t>Sentido, significado, metacognición y transferencia. </a:t>
            </a:r>
            <a:r>
              <a:rPr lang="es-MX" dirty="0"/>
              <a:t>En asamblea se reflexiona sobre la importancia de leer y el respeto por la palabra del otro.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03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C245F38-EE28-8249-2FDA-42068354746D}"/>
              </a:ext>
            </a:extLst>
          </p:cNvPr>
          <p:cNvSpPr txBox="1">
            <a:spLocks/>
          </p:cNvSpPr>
          <p:nvPr/>
        </p:nvSpPr>
        <p:spPr>
          <a:xfrm>
            <a:off x="882926" y="3711448"/>
            <a:ext cx="10426148" cy="209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3000" b="1" dirty="0">
                <a:solidFill>
                  <a:srgbClr val="1E91D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¡GRACIAS!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E84DEABF-7A60-E624-90EA-9C6C31B47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136" y="1325880"/>
            <a:ext cx="6676004" cy="2258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4E638D6A-1CE2-04F6-1626-83088D892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F926FF-54F1-3577-2AC1-E023F6276AD0}"/>
              </a:ext>
            </a:extLst>
          </p:cNvPr>
          <p:cNvSpPr txBox="1"/>
          <p:nvPr/>
        </p:nvSpPr>
        <p:spPr>
          <a:xfrm>
            <a:off x="3822700" y="399841"/>
            <a:ext cx="7524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096F90-E982-5DEF-5C23-209CA4883E23}"/>
              </a:ext>
            </a:extLst>
          </p:cNvPr>
          <p:cNvSpPr txBox="1"/>
          <p:nvPr/>
        </p:nvSpPr>
        <p:spPr>
          <a:xfrm>
            <a:off x="295275" y="0"/>
            <a:ext cx="1173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5">
                    <a:lumMod val="75000"/>
                  </a:schemeClr>
                </a:solidFill>
              </a:rPr>
              <a:t>“FORMANDO BUENOS CRISTIANOS Y BUENOS CIUDADANOS”                           “FORMANDO BUENOS CRISTIANOS Y BUENOS CIUDADANOS”                                 “FORMANDO BUENOS CRISTIANOS Y BUENOS CIUDADANOS”</a:t>
            </a:r>
          </a:p>
          <a:p>
            <a:pPr algn="r"/>
            <a:endParaRPr lang="es-E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8999B3-044D-EA6A-9571-BA3F02F8BE5A}"/>
              </a:ext>
            </a:extLst>
          </p:cNvPr>
          <p:cNvSpPr txBox="1"/>
          <p:nvPr/>
        </p:nvSpPr>
        <p:spPr>
          <a:xfrm>
            <a:off x="266700" y="6610350"/>
            <a:ext cx="1173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5">
                    <a:lumMod val="75000"/>
                  </a:schemeClr>
                </a:solidFill>
              </a:rPr>
              <a:t>“FORMANDO BUENOS CRISTIANOS Y BUENOS CIUDADANOS”                           “FORMANDO BUENOS CRISTIANOS Y BUENOS CIUDADANOS”                                 “FORMANDO BUENOS CRISTIANOS Y BUENOS CIUDADANOS”</a:t>
            </a:r>
          </a:p>
          <a:p>
            <a:pPr algn="r"/>
            <a:endParaRPr lang="es-E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C5395-09B6-81E0-59F5-5952CF96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Sesión 1 y 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177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6E0AA-9400-EBE0-840E-EF87189D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dirty="0"/>
            </a:br>
            <a:r>
              <a:rPr lang="es-MX" b="1" dirty="0"/>
              <a:t>PROPÓSITO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AC347-6EDD-9127-D863-BCCC20840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chemeClr val="accent4">
                    <a:lumMod val="10000"/>
                  </a:schemeClr>
                </a:solidFill>
              </a:rPr>
              <a:t>Eje: Conociendo mi entorno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Identifico la intención comunicativa de textos poéticos y sus principales características, a través de la lectura y actividades prácticas, con el propósito de afianzar su competencia literaria.</a:t>
            </a:r>
          </a:p>
          <a:p>
            <a:pPr marL="127000" indent="0"/>
            <a:r>
              <a:rPr lang="es-MX" dirty="0">
                <a:solidFill>
                  <a:srgbClr val="000000"/>
                </a:solidFill>
              </a:rPr>
              <a:t>CAMBIO: Entonación</a:t>
            </a:r>
          </a:p>
          <a:p>
            <a:pPr marL="127000" indent="0"/>
            <a:r>
              <a:rPr lang="es-MX" dirty="0">
                <a:solidFill>
                  <a:srgbClr val="000000"/>
                </a:solidFill>
              </a:rPr>
              <a:t>LÓGICA: sentido</a:t>
            </a:r>
          </a:p>
          <a:p>
            <a:pPr marL="0" indent="0" algn="just">
              <a:buNone/>
            </a:pPr>
            <a:endParaRPr lang="es-MX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21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F82F6-8E6D-12CA-2267-E88F38AC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6540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solidFill>
                  <a:schemeClr val="bg1"/>
                </a:solidFill>
              </a:rPr>
              <a:t>ACTIVADOR COGNITIVO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5D6ED-7FCD-0EB2-B6F9-720809C7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58" y="988142"/>
            <a:ext cx="11577483" cy="4849607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Actividad prueba saber, los estudiantes escriben las respuestas en sus cuadernos y al final se socializan y corrigen si es necesario.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C16EF0-DCA5-4987-3F11-6E9866B3C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51640"/>
            <a:ext cx="12192000" cy="42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21159-066A-29A4-7D8D-F2D5F78D0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4BB62E-B4D4-2F17-D3D8-DC26CD9FD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/>
              <a:t>Se invita a los estudiantes a participar del concurso de preguntas interactivo sobre poemas. </a:t>
            </a:r>
            <a:r>
              <a:rPr lang="es-MX" dirty="0">
                <a:hlinkClick r:id="rId2"/>
              </a:rPr>
              <a:t>https://</a:t>
            </a:r>
            <a:r>
              <a:rPr lang="es-MX" dirty="0" err="1">
                <a:hlinkClick r:id="rId2"/>
              </a:rPr>
              <a:t>wordwall.net</a:t>
            </a:r>
            <a:r>
              <a:rPr lang="es-MX" dirty="0">
                <a:hlinkClick r:id="rId2"/>
              </a:rPr>
              <a:t>/es/</a:t>
            </a:r>
            <a:r>
              <a:rPr lang="es-MX" dirty="0" err="1">
                <a:hlinkClick r:id="rId2"/>
              </a:rPr>
              <a:t>resource</a:t>
            </a:r>
            <a:r>
              <a:rPr lang="es-MX" dirty="0">
                <a:hlinkClick r:id="rId2"/>
              </a:rPr>
              <a:t>/28174197</a:t>
            </a:r>
            <a:r>
              <a:rPr lang="es-MX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981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7AE9C-F34A-898B-FF83-42FFC584F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41C52-9BB1-46C3-63D6-E644A8CC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281"/>
          </a:xfrm>
        </p:spPr>
        <p:txBody>
          <a:bodyPr>
            <a:normAutofit fontScale="90000"/>
          </a:bodyPr>
          <a:lstStyle/>
          <a:p>
            <a:pPr algn="r"/>
            <a:r>
              <a:rPr lang="es-MX" dirty="0">
                <a:solidFill>
                  <a:schemeClr val="bg1"/>
                </a:solidFill>
              </a:rPr>
              <a:t>RETROALIMENTACIÓN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2135BB-586A-558C-559D-D25E5A5B5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0877"/>
            <a:ext cx="10990006" cy="505608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dirty="0"/>
              <a:t>Lectura compartida del poema El niño y la mariposa, seguido, responden de forma oral a unas preguntas de comprensión lectora. </a:t>
            </a:r>
          </a:p>
          <a:p>
            <a:pPr marL="0" indent="0" algn="just">
              <a:buNone/>
            </a:pPr>
            <a:r>
              <a:rPr lang="es-MX" dirty="0"/>
              <a:t>¿De qué trata el poema?​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¿Cuántos versos en total tiene el poema?​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¿Cuántos versos hay en cada estrofa? ¿Los versos son alegres, tristes, generan temor?​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¿Qué imaginaste cuando leías los versos? ​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Se señalan algunos versos y se pregunta ¿De qué o de quién se habla en este verso?​</a:t>
            </a: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8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6C0CC86-4B8A-5F1B-8773-59B746094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184" b="24906"/>
          <a:stretch/>
        </p:blipFill>
        <p:spPr bwMode="auto">
          <a:xfrm>
            <a:off x="7257" y="-1"/>
            <a:ext cx="5225143" cy="68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0FDB6BAB-3A09-3CF9-EAF2-C6655D0F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894"/>
          <a:stretch/>
        </p:blipFill>
        <p:spPr bwMode="auto">
          <a:xfrm>
            <a:off x="6325665" y="2108200"/>
            <a:ext cx="4876800" cy="47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A6632F8-CD8E-1180-CD7F-605CE365E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053" r="13051"/>
          <a:stretch/>
        </p:blipFill>
        <p:spPr bwMode="auto">
          <a:xfrm>
            <a:off x="5588000" y="0"/>
            <a:ext cx="5614465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0FDB6BAB-3A09-3CF9-EAF2-C6655D0F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282" r="12252" b="23669"/>
          <a:stretch/>
        </p:blipFill>
        <p:spPr bwMode="auto">
          <a:xfrm>
            <a:off x="3098800" y="2488529"/>
            <a:ext cx="4622800" cy="23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7D20A48-9029-EBB2-E303-46D47FD2D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481" b="42470"/>
          <a:stretch/>
        </p:blipFill>
        <p:spPr bwMode="auto">
          <a:xfrm>
            <a:off x="152400" y="279400"/>
            <a:ext cx="4875081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EE8A0-EA2F-C338-1F81-CD4C15EC5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459" r="19720"/>
          <a:stretch/>
        </p:blipFill>
        <p:spPr bwMode="auto">
          <a:xfrm>
            <a:off x="7416800" y="4495800"/>
            <a:ext cx="3403600" cy="23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933</Words>
  <Application>Microsoft Office PowerPoint</Application>
  <PresentationFormat>Panorámica</PresentationFormat>
  <Paragraphs>86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Kollektif</vt:lpstr>
      <vt:lpstr>Nunito</vt:lpstr>
      <vt:lpstr>Tema de Office</vt:lpstr>
      <vt:lpstr>Presentación de PowerPoint</vt:lpstr>
      <vt:lpstr> AGENDA LECTURA CRÍTICA </vt:lpstr>
      <vt:lpstr>Sesión 1 y 2</vt:lpstr>
      <vt:lpstr> PROPÓSITO</vt:lpstr>
      <vt:lpstr>ACTIVADOR COGNITIVO</vt:lpstr>
      <vt:lpstr>Presentación de PowerPoint</vt:lpstr>
      <vt:lpstr>RETROALIMENTACIÓN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PROCESAMIENTO DE LA INFORMACIÓN</vt:lpstr>
      <vt:lpstr> PROCESAMIENTO DE LA INFORMACIÓN</vt:lpstr>
      <vt:lpstr>Presentación de PowerPoint</vt:lpstr>
      <vt:lpstr> Cierre</vt:lpstr>
      <vt:lpstr>Sesión 3 y 4</vt:lpstr>
      <vt:lpstr> PROPÓSITO</vt:lpstr>
      <vt:lpstr> ACTIVADOR COGNITIVO</vt:lpstr>
      <vt:lpstr>RETROALIMENTACIÓN</vt:lpstr>
      <vt:lpstr>Presentación de PowerPoint</vt:lpstr>
      <vt:lpstr>Presentación de PowerPoint</vt:lpstr>
      <vt:lpstr>Presentación de PowerPoint</vt:lpstr>
      <vt:lpstr>Presentación de PowerPoint</vt:lpstr>
      <vt:lpstr> Cierre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DIANA MILENA GUARNIZO AYALA</cp:lastModifiedBy>
  <cp:revision>194</cp:revision>
  <dcterms:created xsi:type="dcterms:W3CDTF">2023-03-07T19:49:06Z</dcterms:created>
  <dcterms:modified xsi:type="dcterms:W3CDTF">2025-07-19T04:24:23Z</dcterms:modified>
</cp:coreProperties>
</file>