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7" r:id="rId5"/>
    <p:sldId id="279" r:id="rId6"/>
    <p:sldId id="283" r:id="rId7"/>
    <p:sldId id="282" r:id="rId8"/>
    <p:sldId id="286" r:id="rId9"/>
    <p:sldId id="285" r:id="rId10"/>
    <p:sldId id="284" r:id="rId11"/>
    <p:sldId id="26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9DE37-7068-4714-91DB-1145D6BFD5F0}" v="67" dt="2025-07-22T23:58:17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94" autoAdjust="0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hyperlink" Target="https://hermanosmaristas-my.sharepoint.com/:w:/g/personal/lhuertass_fmsnor_org/ESlmYojOj5JNmGTAflkLCS8BZPP8OaZZbSErJWfgNQAOYA?e=fDCgRj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DDE03CA1-6503-1A90-5127-24FEB80F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48" y="1293040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752728" y="4123262"/>
            <a:ext cx="1068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 LAW</a:t>
            </a:r>
          </a:p>
          <a:p>
            <a:pPr algn="ctr"/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4 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AE8F7B-76DC-D996-5CE9-9AA233880D18}"/>
              </a:ext>
            </a:extLst>
          </p:cNvPr>
          <p:cNvSpPr txBox="1"/>
          <p:nvPr/>
        </p:nvSpPr>
        <p:spPr>
          <a:xfrm>
            <a:off x="3822700" y="399841"/>
            <a:ext cx="7524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5E014E7-C3B1-5B55-9815-D371D9D20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BBAE75C1-F720-3503-AF83-5EE01F45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54427F1F-0853-9065-FDD4-5C0E3BCA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E70D88-1F80-4479-36C9-D62FD36E3786}"/>
              </a:ext>
            </a:extLst>
          </p:cNvPr>
          <p:cNvSpPr txBox="1"/>
          <p:nvPr/>
        </p:nvSpPr>
        <p:spPr>
          <a:xfrm>
            <a:off x="851139" y="1905506"/>
            <a:ext cx="108462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36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AXIS: EXPLORING MY SURROUNDINGS</a:t>
            </a:r>
            <a:endParaRPr lang="es-MX" sz="3600" b="0" i="0" dirty="0">
              <a:solidFill>
                <a:srgbClr val="00206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es-MX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Comprendo qué son los derechos de los niños y niñas, por qué es importante respetarlos, y cómo puedo ayudar a que se cumplan en mi casa (home), escuela (</a:t>
            </a:r>
            <a:r>
              <a:rPr lang="es-MX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school</a:t>
            </a:r>
            <a:r>
              <a:rPr lang="es-MX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y comunidad (</a:t>
            </a:r>
            <a:r>
              <a:rPr lang="es-MX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</a:t>
            </a:r>
            <a:r>
              <a:rPr lang="es-MX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</a:t>
            </a:r>
            <a:endParaRPr lang="es-MX" sz="36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C9B81FF-E18C-633B-C7CE-99125DB50F68}"/>
              </a:ext>
            </a:extLst>
          </p:cNvPr>
          <p:cNvSpPr txBox="1"/>
          <p:nvPr/>
        </p:nvSpPr>
        <p:spPr>
          <a:xfrm>
            <a:off x="4067356" y="971273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COGNITIVE ACTIVATOR:</a:t>
            </a:r>
            <a:endParaRPr lang="es-CO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73F4B2-B910-FC17-1EC7-53D1B95C8B24}"/>
              </a:ext>
            </a:extLst>
          </p:cNvPr>
          <p:cNvSpPr txBox="1"/>
          <p:nvPr/>
        </p:nvSpPr>
        <p:spPr>
          <a:xfrm>
            <a:off x="632604" y="1684274"/>
            <a:ext cx="111510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Juego: “¿</a:t>
            </a:r>
            <a:r>
              <a:rPr lang="es-MX" sz="24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24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or</a:t>
            </a:r>
            <a:r>
              <a:rPr lang="es-MX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24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not</a:t>
            </a:r>
            <a:r>
              <a:rPr lang="es-MX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24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?” (¿Es un derecho o no?)</a:t>
            </a:r>
            <a:endParaRPr lang="es-MX" sz="2400" b="0" i="0" dirty="0">
              <a:solidFill>
                <a:srgbClr val="00206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dice frases y los estudiantes responden con 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(¡Es un derecho!) o 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Not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(¡No es correcto!).</a:t>
            </a:r>
          </a:p>
          <a:p>
            <a:pPr algn="l">
              <a:buNone/>
            </a:pPr>
            <a:r>
              <a:rPr lang="es-MX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Ejemplos: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“Los niños pueden ir a la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school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</a:t>
            </a:r>
            <a:endParaRPr lang="es-MX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“Las niñas no pueden jugar.” 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Not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</a:t>
            </a:r>
            <a:endParaRPr lang="es-MX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“Los niños deben tener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food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love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.” 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</a:t>
            </a:r>
            <a:endParaRPr lang="es-MX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“Un niño está enfermo y no lo llevan al doctor.” 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Not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MX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explica: “Cuando algo es justo y protege a los niños, lo llamamos 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(un derecho). Todos los niños y niñas tienen derechos. </a:t>
            </a:r>
          </a:p>
          <a:p>
            <a:pPr algn="l"/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 English: 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Children’s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rights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4587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úsica de Fondo Instrumental Inspiradora - Música para Videos">
            <a:hlinkClick r:id="" action="ppaction://media"/>
            <a:extLst>
              <a:ext uri="{FF2B5EF4-FFF2-40B4-BE49-F238E27FC236}">
                <a16:creationId xmlns:a16="http://schemas.microsoft.com/office/drawing/2014/main" id="{F2C4B546-A682-D8A3-0094-65430FBAE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913" y="5315310"/>
            <a:ext cx="609600" cy="6096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B6F318-6588-D4F5-50F4-3CED9A9D012A}"/>
              </a:ext>
            </a:extLst>
          </p:cNvPr>
          <p:cNvSpPr txBox="1"/>
          <p:nvPr/>
        </p:nvSpPr>
        <p:spPr>
          <a:xfrm>
            <a:off x="4136367" y="891190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DEVELOPMENT – I BUILD:</a:t>
            </a:r>
            <a:endParaRPr lang="es-CO" sz="2800" dirty="0">
              <a:solidFill>
                <a:srgbClr val="002060"/>
              </a:solidFill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5FEDED4-B317-4D39-B36D-ADBCBE41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92" y="1397674"/>
            <a:ext cx="1045521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O" sz="2400" b="1" dirty="0" err="1">
                <a:solidFill>
                  <a:srgbClr val="002060"/>
                </a:solidFill>
                <a:latin typeface="Roboto" panose="02000000000000000000" pitchFamily="2" charset="0"/>
              </a:rPr>
              <a:t>Teacher</a:t>
            </a:r>
            <a:r>
              <a:rPr lang="es-CO" sz="2400" b="1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es-CO" sz="2400" b="1" dirty="0" err="1">
                <a:solidFill>
                  <a:srgbClr val="002060"/>
                </a:solidFill>
                <a:latin typeface="Roboto" panose="02000000000000000000" pitchFamily="2" charset="0"/>
              </a:rPr>
              <a:t>explanation</a:t>
            </a:r>
            <a:r>
              <a:rPr lang="es-CO" sz="2400" b="1" dirty="0">
                <a:solidFill>
                  <a:srgbClr val="002060"/>
                </a:solidFill>
                <a:latin typeface="Roboto" panose="02000000000000000000" pitchFamily="2" charset="0"/>
              </a:rPr>
              <a:t>: </a:t>
            </a:r>
            <a:r>
              <a:rPr lang="es-CO" sz="2400" dirty="0">
                <a:solidFill>
                  <a:srgbClr val="002060"/>
                </a:solidFill>
              </a:rPr>
              <a:t> </a:t>
            </a: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docente explica con apoyo de una tabla l los principales derechos de los niños: </a:t>
            </a: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2196F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CONSTITUTIONAL WEEK 4.docx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invita a repetir en voz alta y relacionar con sus vidas: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“¿Quién te cuida en casa?” “</a:t>
            </a:r>
            <a:r>
              <a:rPr kumimoji="0" lang="es-CO" altLang="es-C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</a:t>
            </a: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s-CO" altLang="es-C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family</a:t>
            </a: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.”“¿Dónde aprendes?” “At </a:t>
            </a:r>
            <a:r>
              <a:rPr kumimoji="0" lang="es-CO" altLang="es-C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school</a:t>
            </a: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.”“¿Qué te gusta hacer?” “Play!”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Conversatorio con los estudiantes: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¿Qué derecho es más importante para ti?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¿Se cumple en tu casa?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¿Cómo puedes ayudar a que otros niños también tengan ese derecho?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D7E8FC-A432-E668-179C-265A4184E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574" y="1377494"/>
            <a:ext cx="8246851" cy="41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2ADEDC62-ED23-AF2A-9231-97724EA9033E}"/>
              </a:ext>
            </a:extLst>
          </p:cNvPr>
          <p:cNvSpPr txBox="1"/>
          <p:nvPr/>
        </p:nvSpPr>
        <p:spPr>
          <a:xfrm>
            <a:off x="2139351" y="120913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CONCEPT TO WRITE IN YOURS NOTEBOOKS: 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E5F333-B962-8FB3-3B20-B8AF5D1B02A0}"/>
              </a:ext>
            </a:extLst>
          </p:cNvPr>
          <p:cNvSpPr txBox="1"/>
          <p:nvPr/>
        </p:nvSpPr>
        <p:spPr>
          <a:xfrm>
            <a:off x="1565694" y="1968123"/>
            <a:ext cx="102352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Todos los niños y niñas tenemos derechos. Estos derechos son: educación (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education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), salud (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health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), amor (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love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), familia (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family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 y juego (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play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).”</a:t>
            </a:r>
          </a:p>
          <a:p>
            <a:pPr algn="ctr">
              <a:buNone/>
            </a:pPr>
            <a:endParaRPr lang="es-CO" sz="28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ctr">
              <a:buNone/>
            </a:pPr>
            <a:r>
              <a:rPr lang="es-CO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ACTIVITY IN CLASS:</a:t>
            </a:r>
            <a:endParaRPr lang="es-CO" sz="2800" b="0" i="0" dirty="0">
              <a:solidFill>
                <a:srgbClr val="00206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Dibujan un derecho que más valoren en su cuaderno y lo nombran en voz alta: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“I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play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“I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love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“I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go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CO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school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5801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25DDC-7887-2003-6EB0-5C2F740FA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05209439-591F-2096-2596-7D0941CE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C0CF5FB-EDE7-890D-056B-90C9CEEAE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841A060-E857-9B0E-1C33-D87FDBEBEFA1}"/>
              </a:ext>
            </a:extLst>
          </p:cNvPr>
          <p:cNvSpPr txBox="1"/>
          <p:nvPr/>
        </p:nvSpPr>
        <p:spPr>
          <a:xfrm>
            <a:off x="1263052" y="1194969"/>
            <a:ext cx="96658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FEEDBACK:(5 min):   </a:t>
            </a:r>
            <a:r>
              <a:rPr lang="es-CO" altLang="es-CO" sz="2800" dirty="0">
                <a:latin typeface="Roboto" panose="02000000000000000000" pitchFamily="2" charset="0"/>
              </a:rPr>
              <a:t>La docente refuerza lo aprendido con una pregunta clave:</a:t>
            </a:r>
            <a:endParaRPr lang="es-CO" altLang="es-CO" sz="2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800" dirty="0">
                <a:latin typeface="Arial" panose="020B0604020202020204" pitchFamily="34" charset="0"/>
              </a:rPr>
              <a:t>“¿Todos los niños del mundo tienen los mismos derechos?”“¿Qué podemos hacer para respetar los derechos de los demás?”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800" dirty="0">
                <a:latin typeface="Roboto" panose="02000000000000000000" pitchFamily="2" charset="0"/>
              </a:rPr>
              <a:t>Se refuerza que los derechos protegen y ayudan a crecer felices y seguros.</a:t>
            </a:r>
            <a:endParaRPr lang="es-MX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MX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MX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CLOSING – I MAKE SENSE: </a:t>
            </a:r>
            <a:r>
              <a:rPr lang="es-CO" altLang="es-CO" sz="2800" dirty="0">
                <a:latin typeface="Roboto" panose="02000000000000000000" pitchFamily="2" charset="0"/>
              </a:rPr>
              <a:t>Cada niño elige un derecho y dice en voz alta cómo lo puede cuidar o defender.</a:t>
            </a:r>
            <a:endParaRPr lang="es-CO" altLang="es-CO" sz="2800" dirty="0"/>
          </a:p>
          <a:p>
            <a:endParaRPr lang="es-MX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O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096F90-E982-5DEF-5C23-209CA4883E23}"/>
              </a:ext>
            </a:extLst>
          </p:cNvPr>
          <p:cNvSpPr txBox="1"/>
          <p:nvPr/>
        </p:nvSpPr>
        <p:spPr>
          <a:xfrm>
            <a:off x="295275" y="0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“FORMANDO BUENOS CRISTIANOS Y BUENOS CIUDADANOS”                           “FORMANDO BUENOS CRISTIANOS Y BUENOS CIUDADANOS”                                 “FORMANDO BUENOS CRISTIANOS Y BUENOS CIUDADANOS”</a:t>
            </a:r>
          </a:p>
          <a:p>
            <a:pPr algn="r"/>
            <a:endParaRPr lang="es-E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8999B3-044D-EA6A-9571-BA3F02F8BE5A}"/>
              </a:ext>
            </a:extLst>
          </p:cNvPr>
          <p:cNvSpPr txBox="1"/>
          <p:nvPr/>
        </p:nvSpPr>
        <p:spPr>
          <a:xfrm>
            <a:off x="266700" y="6610350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“FORMANDO BUENOS CRISTIANOS Y BUENOS CIUDADANOS”                           “FORMANDO BUENOS CRISTIANOS Y BUENOS CIUDADANOS”                                 “FORMANDO BUENOS CRISTIANOS Y BUENOS CIUDADANOS”</a:t>
            </a:r>
          </a:p>
          <a:p>
            <a:pPr algn="r"/>
            <a:endParaRPr lang="es-E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E45BDF-E99D-3539-6D0B-BFAEC4285B38}"/>
              </a:ext>
            </a:extLst>
          </p:cNvPr>
          <p:cNvSpPr txBox="1"/>
          <p:nvPr/>
        </p:nvSpPr>
        <p:spPr>
          <a:xfrm>
            <a:off x="4004634" y="5624424"/>
            <a:ext cx="9573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¡THANK YOU SO MUCH!</a:t>
            </a:r>
          </a:p>
        </p:txBody>
      </p:sp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fe6236-eb7a-4487-9a4d-ff6681ff70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AD80FDADADA2478463C77789EB720B" ma:contentTypeVersion="6" ma:contentTypeDescription="Crear nuevo documento." ma:contentTypeScope="" ma:versionID="64b045ee81778dba588cfdeb821865fd">
  <xsd:schema xmlns:xsd="http://www.w3.org/2001/XMLSchema" xmlns:xs="http://www.w3.org/2001/XMLSchema" xmlns:p="http://schemas.microsoft.com/office/2006/metadata/properties" xmlns:ns3="b4fe6236-eb7a-4487-9a4d-ff6681ff702c" targetNamespace="http://schemas.microsoft.com/office/2006/metadata/properties" ma:root="true" ma:fieldsID="216020d988e4a658fa9ed7478afd7e78" ns3:_="">
    <xsd:import namespace="b4fe6236-eb7a-4487-9a4d-ff6681ff702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e6236-eb7a-4487-9a4d-ff6681ff702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ACB3DD-AA39-43AE-BD33-867D9B9D38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15EFC0-74E3-479A-B053-D6B489EBF8C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b4fe6236-eb7a-4487-9a4d-ff6681ff702c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EEE838C-7B02-4AC2-9C25-E65AF7CF6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fe6236-eb7a-4487-9a4d-ff6681ff7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500</Words>
  <Application>Microsoft Office PowerPoint</Application>
  <PresentationFormat>Panorámica</PresentationFormat>
  <Paragraphs>41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KARLA JUSTINE  APACHE SIERRA</cp:lastModifiedBy>
  <cp:revision>188</cp:revision>
  <dcterms:created xsi:type="dcterms:W3CDTF">2023-03-07T19:49:06Z</dcterms:created>
  <dcterms:modified xsi:type="dcterms:W3CDTF">2025-07-24T22:49:49Z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0x010100A9AD80FDADADA2478463C77789EB720B</vt:lpwstr>
  </property>
</Properties>
</file>