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ucida Sans" panose="020B0602030504020204" pitchFamily="34" charset="0"/>
      <p:regular r:id="rId12"/>
      <p:bold r:id="rId13"/>
      <p:italic r:id="rId14"/>
      <p:boldItalic r:id="rId15"/>
    </p:embeddedFont>
    <p:embeddedFont>
      <p:font typeface="Poppins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tableStyles" Target="tableStyle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g136444f9257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5" name="Google Shape;675;g136444f9257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3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31" name="Google Shape;131;p13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13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ubTitle" idx="1"/>
          </p:nvPr>
        </p:nvSpPr>
        <p:spPr>
          <a:xfrm>
            <a:off x="714100" y="1937465"/>
            <a:ext cx="2437200" cy="42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subTitle" idx="2"/>
          </p:nvPr>
        </p:nvSpPr>
        <p:spPr>
          <a:xfrm>
            <a:off x="8728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3"/>
          <p:cNvSpPr txBox="1">
            <a:spLocks noGrp="1"/>
          </p:cNvSpPr>
          <p:nvPr>
            <p:ph type="title" idx="3" hasCustomPrompt="1"/>
          </p:nvPr>
        </p:nvSpPr>
        <p:spPr>
          <a:xfrm>
            <a:off x="15566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38" name="Google Shape;138;p13"/>
          <p:cNvSpPr txBox="1">
            <a:spLocks noGrp="1"/>
          </p:cNvSpPr>
          <p:nvPr>
            <p:ph type="subTitle" idx="4"/>
          </p:nvPr>
        </p:nvSpPr>
        <p:spPr>
          <a:xfrm>
            <a:off x="33534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39" name="Google Shape;139;p13"/>
          <p:cNvSpPr txBox="1">
            <a:spLocks noGrp="1"/>
          </p:cNvSpPr>
          <p:nvPr>
            <p:ph type="subTitle" idx="5"/>
          </p:nvPr>
        </p:nvSpPr>
        <p:spPr>
          <a:xfrm>
            <a:off x="35121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3"/>
          <p:cNvSpPr txBox="1">
            <a:spLocks noGrp="1"/>
          </p:cNvSpPr>
          <p:nvPr>
            <p:ph type="title" idx="6" hasCustomPrompt="1"/>
          </p:nvPr>
        </p:nvSpPr>
        <p:spPr>
          <a:xfrm>
            <a:off x="41959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1" name="Google Shape;141;p13"/>
          <p:cNvSpPr txBox="1">
            <a:spLocks noGrp="1"/>
          </p:cNvSpPr>
          <p:nvPr>
            <p:ph type="subTitle" idx="7"/>
          </p:nvPr>
        </p:nvSpPr>
        <p:spPr>
          <a:xfrm>
            <a:off x="5992700" y="1939115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2" name="Google Shape;142;p13"/>
          <p:cNvSpPr txBox="1">
            <a:spLocks noGrp="1"/>
          </p:cNvSpPr>
          <p:nvPr>
            <p:ph type="subTitle" idx="8"/>
          </p:nvPr>
        </p:nvSpPr>
        <p:spPr>
          <a:xfrm>
            <a:off x="6151400" y="2359300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3"/>
          <p:cNvSpPr txBox="1">
            <a:spLocks noGrp="1"/>
          </p:cNvSpPr>
          <p:nvPr>
            <p:ph type="title" idx="9" hasCustomPrompt="1"/>
          </p:nvPr>
        </p:nvSpPr>
        <p:spPr>
          <a:xfrm>
            <a:off x="6835250" y="1391390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4" name="Google Shape;144;p13"/>
          <p:cNvSpPr txBox="1">
            <a:spLocks noGrp="1"/>
          </p:cNvSpPr>
          <p:nvPr>
            <p:ph type="subTitle" idx="13"/>
          </p:nvPr>
        </p:nvSpPr>
        <p:spPr>
          <a:xfrm>
            <a:off x="7141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5" name="Google Shape;145;p13"/>
          <p:cNvSpPr txBox="1">
            <a:spLocks noGrp="1"/>
          </p:cNvSpPr>
          <p:nvPr>
            <p:ph type="subTitle" idx="14"/>
          </p:nvPr>
        </p:nvSpPr>
        <p:spPr>
          <a:xfrm>
            <a:off x="8728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3"/>
          <p:cNvSpPr txBox="1">
            <a:spLocks noGrp="1"/>
          </p:cNvSpPr>
          <p:nvPr>
            <p:ph type="title" idx="15" hasCustomPrompt="1"/>
          </p:nvPr>
        </p:nvSpPr>
        <p:spPr>
          <a:xfrm>
            <a:off x="15566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47" name="Google Shape;147;p13"/>
          <p:cNvSpPr txBox="1">
            <a:spLocks noGrp="1"/>
          </p:cNvSpPr>
          <p:nvPr>
            <p:ph type="subTitle" idx="16"/>
          </p:nvPr>
        </p:nvSpPr>
        <p:spPr>
          <a:xfrm>
            <a:off x="33534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8" name="Google Shape;148;p13"/>
          <p:cNvSpPr txBox="1">
            <a:spLocks noGrp="1"/>
          </p:cNvSpPr>
          <p:nvPr>
            <p:ph type="subTitle" idx="17"/>
          </p:nvPr>
        </p:nvSpPr>
        <p:spPr>
          <a:xfrm>
            <a:off x="35121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3"/>
          <p:cNvSpPr txBox="1">
            <a:spLocks noGrp="1"/>
          </p:cNvSpPr>
          <p:nvPr>
            <p:ph type="title" idx="18" hasCustomPrompt="1"/>
          </p:nvPr>
        </p:nvSpPr>
        <p:spPr>
          <a:xfrm>
            <a:off x="41959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0" name="Google Shape;150;p13"/>
          <p:cNvSpPr txBox="1">
            <a:spLocks noGrp="1"/>
          </p:cNvSpPr>
          <p:nvPr>
            <p:ph type="subTitle" idx="19"/>
          </p:nvPr>
        </p:nvSpPr>
        <p:spPr>
          <a:xfrm>
            <a:off x="5992700" y="3654819"/>
            <a:ext cx="2437200" cy="42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000" b="1" u="sng"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1" name="Google Shape;151;p13"/>
          <p:cNvSpPr txBox="1">
            <a:spLocks noGrp="1"/>
          </p:cNvSpPr>
          <p:nvPr>
            <p:ph type="subTitle" idx="20"/>
          </p:nvPr>
        </p:nvSpPr>
        <p:spPr>
          <a:xfrm>
            <a:off x="6151400" y="4075403"/>
            <a:ext cx="2119800" cy="5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3"/>
          <p:cNvSpPr txBox="1">
            <a:spLocks noGrp="1"/>
          </p:cNvSpPr>
          <p:nvPr>
            <p:ph type="title" idx="21" hasCustomPrompt="1"/>
          </p:nvPr>
        </p:nvSpPr>
        <p:spPr>
          <a:xfrm>
            <a:off x="6835250" y="3110878"/>
            <a:ext cx="752100" cy="4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2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r>
              <a:t>xx%</a:t>
            </a:r>
          </a:p>
        </p:txBody>
      </p:sp>
      <p:sp>
        <p:nvSpPr>
          <p:cNvPr id="153" name="Google Shape;153;p13"/>
          <p:cNvSpPr/>
          <p:nvPr/>
        </p:nvSpPr>
        <p:spPr>
          <a:xfrm>
            <a:off x="8479675" y="43953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203381" y="417689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3"/>
          <p:cNvSpPr/>
          <p:nvPr/>
        </p:nvSpPr>
        <p:spPr>
          <a:xfrm>
            <a:off x="247175" y="229942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3"/>
          <p:cNvSpPr/>
          <p:nvPr/>
        </p:nvSpPr>
        <p:spPr>
          <a:xfrm>
            <a:off x="627275" y="47032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79" r:id="rId5"/>
    <p:sldLayoutId id="214748368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mvAd_mjOdvA?si=Wg1fkmxfpT1iOMk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644A81C3-1C47-4316-93DA-927F674BB4AA}"/>
              </a:ext>
            </a:extLst>
          </p:cNvPr>
          <p:cNvSpPr/>
          <p:nvPr/>
        </p:nvSpPr>
        <p:spPr>
          <a:xfrm>
            <a:off x="1415937" y="351640"/>
            <a:ext cx="676232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3 ABRIL 28 A MAYO 2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CIUDADANO AMBIENTAL ACTIVO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76ACE9EB-9F57-4278-8838-D67C1AEFBFFA}"/>
              </a:ext>
            </a:extLst>
          </p:cNvPr>
          <p:cNvSpPr txBox="1"/>
          <p:nvPr/>
        </p:nvSpPr>
        <p:spPr>
          <a:xfrm>
            <a:off x="-92149" y="0"/>
            <a:ext cx="92361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200" b="1" dirty="0">
                <a:latin typeface="Century Gothic" panose="020B0502020202020204" pitchFamily="34" charset="0"/>
              </a:rPr>
              <a:t>PROPÓSITO:</a:t>
            </a:r>
            <a:endParaRPr lang="es-CO" sz="3200" dirty="0">
              <a:latin typeface="Century Gothic" panose="020B0502020202020204" pitchFamily="34" charset="0"/>
            </a:endParaRPr>
          </a:p>
          <a:p>
            <a:pPr algn="just"/>
            <a:r>
              <a:rPr lang="es-CO" sz="3200" dirty="0">
                <a:latin typeface="Century Gothic" panose="020B0502020202020204" pitchFamily="34" charset="0"/>
              </a:rPr>
              <a:t>Reconozco las funciones de cada uno de los miembros de la familia a través de actividades con mi equipo de trabajo para establecer semejanzas y diferencias entre mi familia y la de otros.</a:t>
            </a:r>
            <a:endParaRPr lang="es-ES" sz="3200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" name="Google Shape;696;p40"/>
          <p:cNvGrpSpPr/>
          <p:nvPr/>
        </p:nvGrpSpPr>
        <p:grpSpPr>
          <a:xfrm>
            <a:off x="8049900" y="297292"/>
            <a:ext cx="716100" cy="625500"/>
            <a:chOff x="8049900" y="297292"/>
            <a:chExt cx="716100" cy="625500"/>
          </a:xfrm>
        </p:grpSpPr>
        <p:sp>
          <p:nvSpPr>
            <p:cNvPr id="697" name="Google Shape;697;p40"/>
            <p:cNvSpPr/>
            <p:nvPr/>
          </p:nvSpPr>
          <p:spPr>
            <a:xfrm>
              <a:off x="8049900" y="542692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40"/>
            <p:cNvSpPr/>
            <p:nvPr/>
          </p:nvSpPr>
          <p:spPr>
            <a:xfrm>
              <a:off x="8520600" y="29729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5" name="Google Shape;705;p40"/>
          <p:cNvSpPr/>
          <p:nvPr/>
        </p:nvSpPr>
        <p:spPr>
          <a:xfrm>
            <a:off x="5768950" y="11964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3"/>
          </a:solidFill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40"/>
          <p:cNvSpPr/>
          <p:nvPr/>
        </p:nvSpPr>
        <p:spPr>
          <a:xfrm>
            <a:off x="3129650" y="31108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40"/>
          <p:cNvSpPr/>
          <p:nvPr/>
        </p:nvSpPr>
        <p:spPr>
          <a:xfrm>
            <a:off x="5768950" y="3520067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5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E6A5AA6-3143-4BFD-9CD0-792090E1DDD8}"/>
              </a:ext>
            </a:extLst>
          </p:cNvPr>
          <p:cNvSpPr/>
          <p:nvPr/>
        </p:nvSpPr>
        <p:spPr>
          <a:xfrm>
            <a:off x="85060" y="20845"/>
            <a:ext cx="9058940" cy="455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b="1" dirty="0">
                <a:latin typeface="Century Gothic" panose="020B0502020202020204" pitchFamily="34" charset="0"/>
              </a:rPr>
              <a:t>ACTIVADOR COGNITIVO: </a:t>
            </a:r>
            <a:r>
              <a:rPr lang="es-419" sz="1200" dirty="0">
                <a:latin typeface="Century Gothic" panose="020B0502020202020204" pitchFamily="34" charset="0"/>
              </a:rPr>
              <a:t>La docente invita a los estudiantes a escuchar y observar el cuento: “Mi familia” </a:t>
            </a:r>
            <a:r>
              <a:rPr lang="es-419" sz="1200" u="sng" dirty="0">
                <a:latin typeface="Century Gothic" panose="020B0502020202020204" pitchFamily="34" charset="0"/>
                <a:hlinkClick r:id="rId3"/>
              </a:rPr>
              <a:t>https://youtu.be/mvAd_mjOdvA?si=Wg1fkmxfpT1iOMkr</a:t>
            </a:r>
            <a:r>
              <a:rPr lang="es-419" sz="1200" dirty="0">
                <a:latin typeface="Century Gothic" panose="020B0502020202020204" pitchFamily="34" charset="0"/>
              </a:rPr>
              <a:t>  para luego compartir de forma ordenada lo que más les llamó la atención de la historia.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Retroalimentación: </a:t>
            </a:r>
            <a:r>
              <a:rPr lang="es-CO" sz="1200" dirty="0">
                <a:latin typeface="Century Gothic" panose="020B0502020202020204" pitchFamily="34" charset="0"/>
              </a:rPr>
              <a:t>La docente realiza la retroalimentación sobre las ideas compartidas en el cuento: “Mi familia” sobre el rol y funciones que cumplen cada uno de los miembros de la familia y la diferencia que existen entre las familias.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Orientación de la atención: </a:t>
            </a:r>
            <a:r>
              <a:rPr lang="es-CO" sz="1200" dirty="0">
                <a:latin typeface="Century Gothic" panose="020B0502020202020204" pitchFamily="34" charset="0"/>
              </a:rPr>
              <a:t>Por medio de la técnica cooperativa uno para todos.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1. La docente planteará la pregunta: ¿Cuál es tu función dentro de la familia?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2. Cada estudiante dedica unos minutos para pensar en la repuesta a la pregunta formulada.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3. Ponen en común sus ideas con su “pareja de hombro” dentro del equipo-base. 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4. Luego, las parejas contrastan sus respuestas dentro del equipo-base, buscando una única respuesta a las preguntas formulas.</a:t>
            </a:r>
          </a:p>
          <a:p>
            <a:r>
              <a:rPr lang="es-CO" sz="1200" dirty="0"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  <a:endParaRPr lang="es-CO" b="1" dirty="0">
              <a:latin typeface="Century Gothic" panose="020B0502020202020204" pitchFamily="34" charset="0"/>
            </a:endParaRP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Procesamiento de la información: </a:t>
            </a:r>
            <a:r>
              <a:rPr lang="es-CO" sz="1200" dirty="0">
                <a:latin typeface="Century Gothic" panose="020B0502020202020204" pitchFamily="34" charset="0"/>
              </a:rPr>
              <a:t>Los estudiantes dejarán registro en el cuaderno de ambiente y sociedad - ética</a:t>
            </a:r>
            <a:r>
              <a:rPr lang="es-CO" sz="1200" b="1" dirty="0">
                <a:latin typeface="Century Gothic" panose="020B0502020202020204" pitchFamily="34" charset="0"/>
              </a:rPr>
              <a:t> </a:t>
            </a:r>
            <a:r>
              <a:rPr lang="es-CO" sz="1200" dirty="0">
                <a:latin typeface="Century Gothic" panose="020B0502020202020204" pitchFamily="34" charset="0"/>
              </a:rPr>
              <a:t>por medio del ordenador gráfico de burbujas sobre el concepto de familia y las funciones de sus miembros.</a:t>
            </a:r>
            <a:endParaRPr lang="es-CO" b="1" dirty="0">
              <a:latin typeface="Century Gothic" panose="020B0502020202020204" pitchFamily="34" charset="0"/>
            </a:endParaRPr>
          </a:p>
          <a:p>
            <a:r>
              <a:rPr lang="es-ES" b="1" dirty="0">
                <a:latin typeface="Century Gothic" panose="020B0502020202020204" pitchFamily="34" charset="0"/>
              </a:rPr>
              <a:t>CIERRE.</a:t>
            </a:r>
            <a:endParaRPr lang="es-CO" b="1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Evaluación: </a:t>
            </a:r>
            <a:r>
              <a:rPr lang="es-CO" sz="1200" dirty="0">
                <a:latin typeface="Century Gothic" panose="020B0502020202020204" pitchFamily="34" charset="0"/>
              </a:rPr>
              <a:t>En asamblea los estudiantes realizaran la rutina de pensamiento DIBUAR que consiste en expresar por medio de un dibujo lo aprendido en la sesión de clase.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331</Words>
  <Application>Microsoft Office PowerPoint</Application>
  <PresentationFormat>Presentación en pantalla (16:9)</PresentationFormat>
  <Paragraphs>23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Assistant</vt:lpstr>
      <vt:lpstr>Arial</vt:lpstr>
      <vt:lpstr>Times New Roman</vt:lpstr>
      <vt:lpstr>Century Gothic</vt:lpstr>
      <vt:lpstr>Poppins</vt:lpstr>
      <vt:lpstr>Lucida Sans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modified xsi:type="dcterms:W3CDTF">2025-05-04T01:18:45Z</dcterms:modified>
</cp:coreProperties>
</file>